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3"/>
  </p:notesMasterIdLst>
  <p:sldIdLst>
    <p:sldId id="284" r:id="rId3"/>
    <p:sldId id="287" r:id="rId4"/>
    <p:sldId id="285" r:id="rId5"/>
    <p:sldId id="288" r:id="rId6"/>
    <p:sldId id="290" r:id="rId7"/>
    <p:sldId id="291" r:id="rId8"/>
    <p:sldId id="292" r:id="rId9"/>
    <p:sldId id="294" r:id="rId10"/>
    <p:sldId id="297" r:id="rId11"/>
    <p:sldId id="298" r:id="rId12"/>
    <p:sldId id="299" r:id="rId13"/>
    <p:sldId id="295" r:id="rId14"/>
    <p:sldId id="296" r:id="rId15"/>
    <p:sldId id="300" r:id="rId16"/>
    <p:sldId id="301" r:id="rId17"/>
    <p:sldId id="334" r:id="rId18"/>
    <p:sldId id="335" r:id="rId19"/>
    <p:sldId id="336" r:id="rId20"/>
    <p:sldId id="302" r:id="rId21"/>
    <p:sldId id="306" r:id="rId22"/>
    <p:sldId id="307" r:id="rId23"/>
    <p:sldId id="308" r:id="rId24"/>
    <p:sldId id="323" r:id="rId25"/>
    <p:sldId id="324" r:id="rId26"/>
    <p:sldId id="325" r:id="rId27"/>
    <p:sldId id="328" r:id="rId28"/>
    <p:sldId id="309" r:id="rId29"/>
    <p:sldId id="316" r:id="rId30"/>
    <p:sldId id="317" r:id="rId31"/>
    <p:sldId id="318"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3751-5C11-47A9-9AB4-463074E81E08}" v="1" dt="2020-06-27T00:03:22.5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p:restoredTop sz="81430"/>
  </p:normalViewPr>
  <p:slideViewPr>
    <p:cSldViewPr snapToGrid="0" snapToObjects="1">
      <p:cViewPr>
        <p:scale>
          <a:sx n="60" d="100"/>
          <a:sy n="60" d="100"/>
        </p:scale>
        <p:origin x="312" y="12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71963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everything that isn’t a parameter is either a constant or the independent variable wavelength</a:t>
            </a:r>
          </a:p>
        </p:txBody>
      </p:sp>
    </p:spTree>
    <p:extLst>
      <p:ext uri="{BB962C8B-B14F-4D97-AF65-F5344CB8AC3E}">
        <p14:creationId xmlns:p14="http://schemas.microsoft.com/office/powerpoint/2010/main" val="1516025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Optimizations include performance improvement and potentially needing to reduce sensitivity to atomic emission spikes</a:t>
            </a:r>
          </a:p>
        </p:txBody>
      </p:sp>
    </p:spTree>
    <p:extLst>
      <p:ext uri="{BB962C8B-B14F-4D97-AF65-F5344CB8AC3E}">
        <p14:creationId xmlns:p14="http://schemas.microsoft.com/office/powerpoint/2010/main" val="220237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 it need to move?</a:t>
            </a:r>
          </a:p>
          <a:p>
            <a:r>
              <a:rPr lang="en-US" dirty="0"/>
              <a:t>Important to note that the computer syncs the start of the image capture and the movement of the stage</a:t>
            </a:r>
          </a:p>
        </p:txBody>
      </p:sp>
    </p:spTree>
    <p:extLst>
      <p:ext uri="{BB962C8B-B14F-4D97-AF65-F5344CB8AC3E}">
        <p14:creationId xmlns:p14="http://schemas.microsoft.com/office/powerpoint/2010/main" val="124303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make it scan?</a:t>
            </a:r>
          </a:p>
        </p:txBody>
      </p:sp>
    </p:spTree>
    <p:extLst>
      <p:ext uri="{BB962C8B-B14F-4D97-AF65-F5344CB8AC3E}">
        <p14:creationId xmlns:p14="http://schemas.microsoft.com/office/powerpoint/2010/main" val="1565068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sync the motor with the image capture? We are replacing the stage with the motor</a:t>
            </a:r>
          </a:p>
        </p:txBody>
      </p:sp>
    </p:spTree>
    <p:extLst>
      <p:ext uri="{BB962C8B-B14F-4D97-AF65-F5344CB8AC3E}">
        <p14:creationId xmlns:p14="http://schemas.microsoft.com/office/powerpoint/2010/main" val="4273979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Animate in one piece at a time</a:t>
            </a:r>
          </a:p>
        </p:txBody>
      </p:sp>
    </p:spTree>
    <p:extLst>
      <p:ext uri="{BB962C8B-B14F-4D97-AF65-F5344CB8AC3E}">
        <p14:creationId xmlns:p14="http://schemas.microsoft.com/office/powerpoint/2010/main" val="10813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this modeling work? How is it treating temperature?</a:t>
            </a:r>
          </a:p>
          <a:p>
            <a:endParaRPr lang="en-US" dirty="0"/>
          </a:p>
          <a:p>
            <a:r>
              <a:rPr lang="en-US" dirty="0"/>
              <a:t>Talk about what is missing from this modeling – to make a digital twin we need actual experimental data to validate it</a:t>
            </a:r>
          </a:p>
          <a:p>
            <a:r>
              <a:rPr lang="en-US" dirty="0"/>
              <a:t>This takes temperatures as an input, so it’s like starting in the middle of a growth with know temperature field rather that from the beginning of the growth</a:t>
            </a:r>
          </a:p>
          <a:p>
            <a:endParaRPr lang="en-US" dirty="0"/>
          </a:p>
          <a:p>
            <a:r>
              <a:rPr lang="en-US" dirty="0"/>
              <a:t>Since temperature distribution is an input, IF I WANT TO USE THE MODEL FOR MY GROWTH, I need some way to measure the temperature distribution so I can then input it into the model – I need a way to collect this data</a:t>
            </a:r>
          </a:p>
          <a:p>
            <a:r>
              <a:rPr lang="en-US" dirty="0"/>
              <a:t>I also need a way to collect temperature distribution data to validate this model</a:t>
            </a:r>
          </a:p>
          <a:p>
            <a:pPr marL="0" marR="0" lvl="0" indent="0" defTabSz="457200" eaLnBrk="1" fontAlgn="auto" latinLnBrk="0" hangingPunct="1">
              <a:lnSpc>
                <a:spcPct val="117999"/>
              </a:lnSpc>
              <a:spcBef>
                <a:spcPts val="0"/>
              </a:spcBef>
              <a:spcAft>
                <a:spcPts val="0"/>
              </a:spcAft>
              <a:buClrTx/>
              <a:buSzTx/>
              <a:buFontTx/>
              <a:buNone/>
              <a:tabLst/>
              <a:defRPr/>
            </a:pPr>
            <a:r>
              <a:rPr lang="en-US" dirty="0"/>
              <a:t>Temperature is a critical parameter that is missing from these models</a:t>
            </a:r>
          </a:p>
        </p:txBody>
      </p:sp>
    </p:spTree>
    <p:extLst>
      <p:ext uri="{BB962C8B-B14F-4D97-AF65-F5344CB8AC3E}">
        <p14:creationId xmlns:p14="http://schemas.microsoft.com/office/powerpoint/2010/main" val="1409924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hyperspectral camera. Ours is unfortunately not blue but that’s ok. It is a camera that measures hyperspectral data, which means intensity values at hundreds of wavelengths. This allows us to image an entire spectrum for each pixel.</a:t>
            </a:r>
          </a:p>
        </p:txBody>
      </p:sp>
    </p:spTree>
    <p:extLst>
      <p:ext uri="{BB962C8B-B14F-4D97-AF65-F5344CB8AC3E}">
        <p14:creationId xmlns:p14="http://schemas.microsoft.com/office/powerpoint/2010/main" val="204259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Obviously</a:t>
            </a:r>
          </a:p>
        </p:txBody>
      </p:sp>
    </p:spTree>
    <p:extLst>
      <p:ext uri="{BB962C8B-B14F-4D97-AF65-F5344CB8AC3E}">
        <p14:creationId xmlns:p14="http://schemas.microsoft.com/office/powerpoint/2010/main" val="205150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some way to determine the temperature from the hyperspectral data, which will take some physics and machine learning </a:t>
            </a:r>
            <a:r>
              <a:rPr lang="en-US"/>
              <a:t>to do</a:t>
            </a:r>
            <a:endParaRPr lang="en-US" dirty="0"/>
          </a:p>
        </p:txBody>
      </p:sp>
    </p:spTree>
    <p:extLst>
      <p:ext uri="{BB962C8B-B14F-4D97-AF65-F5344CB8AC3E}">
        <p14:creationId xmlns:p14="http://schemas.microsoft.com/office/powerpoint/2010/main" val="374906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ultimately collect a lot of data and collect it regularly, so we would like to automate this process to make it faster and easier. If we had robots that automatically took a sample out of the furnace, put it through an XRD analysis, and spit out the ready-to-analyze results, things would be much faster. This is the same idea; we have the computers automatically grab images as they come, analyze them, and spit out the result that we want to look at</a:t>
            </a:r>
          </a:p>
        </p:txBody>
      </p:sp>
    </p:spTree>
    <p:extLst>
      <p:ext uri="{BB962C8B-B14F-4D97-AF65-F5344CB8AC3E}">
        <p14:creationId xmlns:p14="http://schemas.microsoft.com/office/powerpoint/2010/main" val="72146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with which we stream data from lab equipment. What is data streaming? When some data is collected, it is automatically streamed from the machine where it was collected and can be received (or consumed) by any other machine. For our use, this includes data storage servers and servers on which the data is analyzed. The result of the analysis is then also stored and streamed back to the machine where it was collected for the experimenter to see</a:t>
            </a:r>
          </a:p>
        </p:txBody>
      </p:sp>
    </p:spTree>
    <p:extLst>
      <p:ext uri="{BB962C8B-B14F-4D97-AF65-F5344CB8AC3E}">
        <p14:creationId xmlns:p14="http://schemas.microsoft.com/office/powerpoint/2010/main" val="322516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28829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great thing about blackbodies is that their emission spectra are very dependent on their temperature. So, the spectrum at each pixel in a hyperspectral image, when interpreted as blackbody radiation, contains the necessary information to determine its temperature</a:t>
            </a:r>
          </a:p>
        </p:txBody>
      </p:sp>
    </p:spTree>
    <p:extLst>
      <p:ext uri="{BB962C8B-B14F-4D97-AF65-F5344CB8AC3E}">
        <p14:creationId xmlns:p14="http://schemas.microsoft.com/office/powerpoint/2010/main" val="233685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bg>
      <p:bgPr>
        <a:solidFill>
          <a:srgbClr val="929292"/>
        </a:solidFill>
        <a:effectLst/>
      </p:bgPr>
    </p:bg>
    <p:spTree>
      <p:nvGrpSpPr>
        <p:cNvPr id="1" name=""/>
        <p:cNvGrpSpPr/>
        <p:nvPr/>
      </p:nvGrpSpPr>
      <p:grpSpPr>
        <a:xfrm>
          <a:off x="0" y="0"/>
          <a:ext cx="0" cy="0"/>
          <a:chOff x="0" y="0"/>
          <a:chExt cx="0" cy="0"/>
        </a:xfrm>
      </p:grpSpPr>
      <p:sp>
        <p:nvSpPr>
          <p:cNvPr id="110" name="Rectangle"/>
          <p:cNvSpPr/>
          <p:nvPr/>
        </p:nvSpPr>
        <p:spPr>
          <a:xfrm>
            <a:off x="23332" y="12380452"/>
            <a:ext cx="24337336" cy="127000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1" name="2018-PARADIM-SMALL_Logo_Transparent_200H_0.png" descr="2018-PARADIM-SMALL_Logo_Transparent_200H_0.png"/>
          <p:cNvPicPr>
            <a:picLocks noChangeAspect="1"/>
          </p:cNvPicPr>
          <p:nvPr/>
        </p:nvPicPr>
        <p:blipFill>
          <a:blip r:embed="rId2"/>
          <a:stretch>
            <a:fillRect/>
          </a:stretch>
        </p:blipFill>
        <p:spPr>
          <a:xfrm>
            <a:off x="415332" y="12515772"/>
            <a:ext cx="4016300" cy="999361"/>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descr="Logo, company name&#10;&#10;Description automatically generated">
            <a:extLst>
              <a:ext uri="{FF2B5EF4-FFF2-40B4-BE49-F238E27FC236}">
                <a16:creationId xmlns:a16="http://schemas.microsoft.com/office/drawing/2014/main" id="{E0159A46-B73D-43F0-BD1D-BCC7AF65094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0140" b="20622"/>
          <a:stretch/>
        </p:blipFill>
        <p:spPr>
          <a:xfrm>
            <a:off x="19909380" y="12515771"/>
            <a:ext cx="4059288" cy="999362"/>
          </a:xfrm>
          <a:prstGeom prst="rect">
            <a:avLst/>
          </a:prstGeom>
        </p:spPr>
      </p:pic>
      <p:pic>
        <p:nvPicPr>
          <p:cNvPr id="7" name="Picture 6" descr="Logo&#10;&#10;Description automatically generated">
            <a:extLst>
              <a:ext uri="{FF2B5EF4-FFF2-40B4-BE49-F238E27FC236}">
                <a16:creationId xmlns:a16="http://schemas.microsoft.com/office/drawing/2014/main" id="{6404D23D-1682-F4D1-348F-3D3310B3B2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95768" y="12576670"/>
            <a:ext cx="2821612" cy="927101"/>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AA8B-1FB0-B7C3-2A23-8D178C761FF5}"/>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1C7B2A-8EC3-70AC-35E0-77C806EDC083}"/>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A0FE6-C545-CAEB-3127-40822B6BBD0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78946B-45D2-9DEB-333E-7A7350778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108B8-937F-2C51-47FF-47C003E0EBDE}"/>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43686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AD3A-2D70-7906-FB9B-F038C2817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C47EB-7D9F-F8EA-1738-020E267FCF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9B801-288E-6E7B-F20F-200BCC0082E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154C38-E7CA-0CC8-EF1D-4D25C3E8F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638F3-F0BA-B2E2-110E-9232DA11221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343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6CF8-2A75-09AE-CEC3-708D12D963D0}"/>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BBE5D4-90E2-5769-0016-93A2A7F0BDC4}"/>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5DC82-FB45-32DE-F895-D60D66A833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7452BB3-5082-FBC8-3C5C-AE46FE422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0E13D-65CC-DE65-9900-CE94D8354213}"/>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05745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FE3A-9184-DFE9-9C64-37A126E2E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DE08A-76BC-5D36-5C99-CD3D529B7D05}"/>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C2F026-5F20-2D94-84D8-D665FD447DEF}"/>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C47FEE-3599-2B60-90A9-71EB84FB97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30EF6A-BC16-8183-A49D-F31DD87BA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E1EA5-0B3E-DF02-F3E2-CC21D9E3183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26652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74E-1776-E413-D69B-9433CD2DACAF}"/>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875DDA-3554-A80B-3FC6-B079F8A9337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30BCC-2395-45E0-8EEE-CC01634CC48E}"/>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16DE3-200F-59AD-506D-3E7AAA00E35D}"/>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15AA6-2A15-B24F-7047-7FDD64597252}"/>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C949CE-1E7C-2152-15ED-602AFE00DC5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469784C-8A0F-A9CE-D550-22FCFC40D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0A2A85-A696-8ABD-821B-84F31BE2E78C}"/>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03206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F77C-E7D7-D827-517D-03A2ACD27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2423B-D495-4842-E418-97E8AE3F213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7FB9052-F540-88D7-F24B-938B12AF69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3F8E9-2492-C68B-9DC2-9EE44432E871}"/>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69393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EDE1FC-EA81-3D42-1CCF-6665AF1CE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8A2FE20-8259-13DC-0B42-1A1DDEC0A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86E33-429E-812E-C031-C5B131489E75}"/>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1100613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7748-5A4E-7DE4-53E8-1F9FF7CC8998}"/>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513F7-0306-FD78-2C9E-CD2247E1D699}"/>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DFADEC-1461-3A86-D9E3-57111253FE8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FAF-FEBE-1AA5-4928-F8277C3A1BC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79F660-E28C-BFB6-CAB5-1E9911561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D2203-92D7-8262-77C3-6CC17D738A7F}"/>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19225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F93E-9221-3949-7D23-D44138D69B51}"/>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C52B39-FD28-8379-129D-03BD1571ED85}"/>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D13B1-932D-04BE-8681-151D9CECE7A1}"/>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C0671-9C79-BC45-7177-8ABFAD5A67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AA1E891-DED4-27F9-9000-D40C54A4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15676-E0D0-2987-1CC1-CA34F45C66FD}"/>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240630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DEAB-F83A-E1BB-943B-32F3FE6A5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1815E-FD74-D90D-0F13-DCE3D6023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70214-23C5-827D-137F-46C3F5CE9E8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CFEF853-0D00-2F0C-AB14-97919D21C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2720D-E80B-66EA-1A5C-E6083C1FB946}"/>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76634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0C8047-CA3A-0768-2B19-D7DB0F4BE4C1}"/>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AF2A0-3D9D-4BBA-E9C2-D95C881D8202}"/>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832E9-1BBD-1881-71CE-DA0567DE016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670FAD-FB43-7B3D-564D-0A7363CCA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7BF1-E280-0D94-EB84-DCD31780E419}"/>
              </a:ext>
            </a:extLst>
          </p:cNvPr>
          <p:cNvSpPr>
            <a:spLocks noGrp="1"/>
          </p:cNvSpPr>
          <p:nvPr>
            <p:ph type="sldNum" sz="quarter" idx="12"/>
          </p:nvPr>
        </p:nvSpPr>
        <p:spPr/>
        <p:txBody>
          <a:bodyPr/>
          <a:lstStyle/>
          <a:p>
            <a:fld id="{932A894B-0434-054A-AA05-22EBF2279435}" type="slidenum">
              <a:rPr lang="en-US" smtClean="0"/>
              <a:t>‹#›</a:t>
            </a:fld>
            <a:endParaRPr lang="en-US"/>
          </a:p>
        </p:txBody>
      </p:sp>
    </p:spTree>
    <p:extLst>
      <p:ext uri="{BB962C8B-B14F-4D97-AF65-F5344CB8AC3E}">
        <p14:creationId xmlns:p14="http://schemas.microsoft.com/office/powerpoint/2010/main" val="396503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E8B5-8D07-9952-CE60-3CF3E1C21494}"/>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E5A604-60C1-790F-6A5D-540E721F9183}"/>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E59DA-6503-2AEA-2156-D0A5A92E57B8}"/>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C23A8E7-6610-B0FB-2FC7-22A09D774279}"/>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2E96B-A2CE-413B-9241-5932C0A6068B}"/>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32A894B-0434-054A-AA05-22EBF2279435}" type="slidenum">
              <a:rPr lang="en-US" smtClean="0"/>
              <a:t>‹#›</a:t>
            </a:fld>
            <a:endParaRPr lang="en-US"/>
          </a:p>
        </p:txBody>
      </p:sp>
    </p:spTree>
    <p:extLst>
      <p:ext uri="{BB962C8B-B14F-4D97-AF65-F5344CB8AC3E}">
        <p14:creationId xmlns:p14="http://schemas.microsoft.com/office/powerpoint/2010/main" val="487241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jcrysgro.2022.126723" TargetMode="External"/><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oi.org/10.1016/j.jcrysgro.2022.1267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C3A07D-C93A-5A71-340E-D9D3C190139A}"/>
              </a:ext>
            </a:extLst>
          </p:cNvPr>
          <p:cNvSpPr>
            <a:spLocks noGrp="1"/>
          </p:cNvSpPr>
          <p:nvPr>
            <p:ph type="sldNum" sz="quarter" idx="2"/>
          </p:nvPr>
        </p:nvSpPr>
        <p:spPr>
          <a:xfrm>
            <a:off x="11959031" y="13141960"/>
            <a:ext cx="453238" cy="461059"/>
          </a:xfrm>
        </p:spPr>
        <p:txBody>
          <a:bodyPr/>
          <a:lstStyle/>
          <a:p>
            <a:fld id="{86CB4B4D-7CA3-9044-876B-883B54F8677D}" type="slidenum">
              <a:rPr lang="en-US" smtClean="0"/>
              <a:t>1</a:t>
            </a:fld>
            <a:endParaRPr lang="en-US"/>
          </a:p>
        </p:txBody>
      </p:sp>
      <p:sp>
        <p:nvSpPr>
          <p:cNvPr id="3" name="Title 2">
            <a:extLst>
              <a:ext uri="{FF2B5EF4-FFF2-40B4-BE49-F238E27FC236}">
                <a16:creationId xmlns:a16="http://schemas.microsoft.com/office/drawing/2014/main" id="{DA6B20B5-3CD6-2BE0-4555-D35D5EDCD8D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Automated Hyperspectral Pyrometry of Bulk Crystal Growths</a:t>
            </a:r>
          </a:p>
        </p:txBody>
      </p:sp>
      <p:sp>
        <p:nvSpPr>
          <p:cNvPr id="4" name="Text Placeholder 3">
            <a:extLst>
              <a:ext uri="{FF2B5EF4-FFF2-40B4-BE49-F238E27FC236}">
                <a16:creationId xmlns:a16="http://schemas.microsoft.com/office/drawing/2014/main" id="{71DE4BA7-1BEC-B4FA-D405-D53C60EB98DA}"/>
              </a:ext>
            </a:extLst>
          </p:cNvPr>
          <p:cNvSpPr txBox="1">
            <a:spLocks/>
          </p:cNvSpPr>
          <p:nvPr/>
        </p:nvSpPr>
        <p:spPr>
          <a:xfrm>
            <a:off x="1778000" y="7073899"/>
            <a:ext cx="20828000" cy="3868421"/>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buNone/>
            </a:pPr>
            <a:r>
              <a:rPr lang="en-US" sz="5400" dirty="0">
                <a:solidFill>
                  <a:schemeClr val="bg1"/>
                </a:solidFill>
              </a:rPr>
              <a:t>Naman Parikh</a:t>
            </a:r>
            <a:r>
              <a:rPr lang="en-US" sz="5400" baseline="30000" dirty="0">
                <a:solidFill>
                  <a:schemeClr val="bg1"/>
                </a:solidFill>
              </a:rPr>
              <a:t>1</a:t>
            </a:r>
            <a:r>
              <a:rPr lang="en-US" sz="5400" dirty="0">
                <a:solidFill>
                  <a:schemeClr val="bg1"/>
                </a:solidFill>
              </a:rPr>
              <a:t>, Tyrel McQueen</a:t>
            </a:r>
            <a:r>
              <a:rPr lang="en-US" sz="5400" baseline="30000" dirty="0">
                <a:solidFill>
                  <a:schemeClr val="bg1"/>
                </a:solidFill>
              </a:rPr>
              <a:t>3,4,5,6</a:t>
            </a:r>
            <a:r>
              <a:rPr lang="en-US" sz="5400" dirty="0">
                <a:solidFill>
                  <a:schemeClr val="bg1"/>
                </a:solidFill>
              </a:rPr>
              <a:t>, David Elbert</a:t>
            </a:r>
            <a:r>
              <a:rPr lang="en-US" sz="5400" baseline="30000" dirty="0">
                <a:solidFill>
                  <a:schemeClr val="bg1"/>
                </a:solidFill>
              </a:rPr>
              <a:t>2,3</a:t>
            </a:r>
            <a:endParaRPr lang="en-US" sz="4000" dirty="0">
              <a:solidFill>
                <a:schemeClr val="bg1"/>
              </a:solidFill>
            </a:endParaRPr>
          </a:p>
          <a:p>
            <a:pPr marL="0" indent="0" algn="ctr" hangingPunct="1">
              <a:buNone/>
            </a:pPr>
            <a:r>
              <a:rPr lang="en-US" sz="4000" baseline="30000" dirty="0">
                <a:solidFill>
                  <a:schemeClr val="bg1"/>
                </a:solidFill>
              </a:rPr>
              <a:t>1</a:t>
            </a:r>
            <a:r>
              <a:rPr lang="en-US" sz="4000" dirty="0">
                <a:solidFill>
                  <a:schemeClr val="bg1"/>
                </a:solidFill>
              </a:rPr>
              <a:t>Carnegie Mellon University, </a:t>
            </a:r>
            <a:r>
              <a:rPr lang="en-US" sz="4000" baseline="30000" dirty="0">
                <a:solidFill>
                  <a:schemeClr val="bg1"/>
                </a:solidFill>
              </a:rPr>
              <a:t>2</a:t>
            </a:r>
            <a:r>
              <a:rPr lang="en-US" sz="4000" dirty="0">
                <a:solidFill>
                  <a:schemeClr val="bg1"/>
                </a:solidFill>
              </a:rPr>
              <a:t>Institute for Data Intensive Engineering and Sciences, </a:t>
            </a:r>
            <a:r>
              <a:rPr lang="en-US" sz="4000" baseline="30000" dirty="0">
                <a:solidFill>
                  <a:schemeClr val="bg1"/>
                </a:solidFill>
              </a:rPr>
              <a:t>3</a:t>
            </a:r>
            <a:r>
              <a:rPr lang="en-US" sz="4000" dirty="0">
                <a:solidFill>
                  <a:schemeClr val="bg1"/>
                </a:solidFill>
              </a:rPr>
              <a:t>Hopkins Extreme Materials Institute, </a:t>
            </a:r>
            <a:r>
              <a:rPr lang="en-US" sz="4000" baseline="30000" dirty="0">
                <a:solidFill>
                  <a:schemeClr val="bg1"/>
                </a:solidFill>
              </a:rPr>
              <a:t>4</a:t>
            </a:r>
            <a:r>
              <a:rPr lang="en-US" sz="4000" dirty="0">
                <a:solidFill>
                  <a:schemeClr val="bg1"/>
                </a:solidFill>
              </a:rPr>
              <a:t>JHU Department of Materials Science and Engineering, </a:t>
            </a:r>
            <a:r>
              <a:rPr lang="en-US" sz="4000" baseline="30000" dirty="0">
                <a:solidFill>
                  <a:schemeClr val="bg1"/>
                </a:solidFill>
              </a:rPr>
              <a:t>5</a:t>
            </a:r>
            <a:r>
              <a:rPr lang="en-US" sz="4000" dirty="0">
                <a:solidFill>
                  <a:schemeClr val="bg1"/>
                </a:solidFill>
              </a:rPr>
              <a:t>JHU Department of Chemistry, </a:t>
            </a:r>
            <a:r>
              <a:rPr lang="en-US" sz="4000" baseline="30000" dirty="0">
                <a:solidFill>
                  <a:schemeClr val="bg1"/>
                </a:solidFill>
              </a:rPr>
              <a:t>6</a:t>
            </a:r>
            <a:r>
              <a:rPr lang="en-US" sz="4000" dirty="0">
                <a:solidFill>
                  <a:schemeClr val="bg1"/>
                </a:solidFill>
              </a:rPr>
              <a:t>Institute for Quantum Matter</a:t>
            </a:r>
          </a:p>
        </p:txBody>
      </p:sp>
    </p:spTree>
    <p:extLst>
      <p:ext uri="{BB962C8B-B14F-4D97-AF65-F5344CB8AC3E}">
        <p14:creationId xmlns:p14="http://schemas.microsoft.com/office/powerpoint/2010/main" val="285809138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2E81A-220B-E25A-4440-C9ADBDB99D1B}"/>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close-up of a machine&#10;&#10;Description automatically generated">
            <a:extLst>
              <a:ext uri="{FF2B5EF4-FFF2-40B4-BE49-F238E27FC236}">
                <a16:creationId xmlns:a16="http://schemas.microsoft.com/office/drawing/2014/main" id="{35C915CA-A261-F738-61C5-D19966BE3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65841" y="1872655"/>
            <a:ext cx="11639618" cy="8729714"/>
          </a:xfrm>
          <a:prstGeom prst="rect">
            <a:avLst/>
          </a:prstGeom>
        </p:spPr>
      </p:pic>
    </p:spTree>
    <p:extLst>
      <p:ext uri="{BB962C8B-B14F-4D97-AF65-F5344CB8AC3E}">
        <p14:creationId xmlns:p14="http://schemas.microsoft.com/office/powerpoint/2010/main" val="38452014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4FC49-C9EA-F204-9C9D-CAE751BF5E59}"/>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3" name="IMG_5057_EC54C0F2-74B3-47BF-A72E-063F655014C5.mp4">
            <a:hlinkClick r:id="" action="ppaction://media"/>
            <a:extLst>
              <a:ext uri="{FF2B5EF4-FFF2-40B4-BE49-F238E27FC236}">
                <a16:creationId xmlns:a16="http://schemas.microsoft.com/office/drawing/2014/main" id="{F9D01008-0606-ECFD-69B2-ACD5C0A13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05455" y="565717"/>
            <a:ext cx="6373090" cy="11329940"/>
          </a:xfrm>
          <a:prstGeom prst="rect">
            <a:avLst/>
          </a:prstGeom>
        </p:spPr>
      </p:pic>
    </p:spTree>
    <p:extLst>
      <p:ext uri="{BB962C8B-B14F-4D97-AF65-F5344CB8AC3E}">
        <p14:creationId xmlns:p14="http://schemas.microsoft.com/office/powerpoint/2010/main" val="2875684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1"/>
                </a:solidFill>
              </a:rPr>
              <a:t>Analyze the data</a:t>
            </a:r>
          </a:p>
        </p:txBody>
      </p:sp>
    </p:spTree>
    <p:extLst>
      <p:ext uri="{BB962C8B-B14F-4D97-AF65-F5344CB8AC3E}">
        <p14:creationId xmlns:p14="http://schemas.microsoft.com/office/powerpoint/2010/main" val="36475418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2"/>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2"/>
                </a:solidFill>
              </a:rPr>
              <a:t>Collect data</a:t>
            </a:r>
          </a:p>
          <a:p>
            <a:pPr hangingPunct="1"/>
            <a:r>
              <a:rPr lang="en-US" dirty="0">
                <a:solidFill>
                  <a:schemeClr val="bg2"/>
                </a:solidFill>
              </a:rPr>
              <a:t>Analyze the data</a:t>
            </a:r>
            <a:r>
              <a:rPr lang="en-US" dirty="0">
                <a:solidFill>
                  <a:schemeClr val="bg1"/>
                </a:solidFill>
              </a:rPr>
              <a:t> automatically</a:t>
            </a:r>
            <a:endParaRPr lang="en-US" dirty="0">
              <a:solidFill>
                <a:schemeClr val="bg2"/>
              </a:solidFill>
            </a:endParaRPr>
          </a:p>
        </p:txBody>
      </p:sp>
    </p:spTree>
    <p:extLst>
      <p:ext uri="{BB962C8B-B14F-4D97-AF65-F5344CB8AC3E}">
        <p14:creationId xmlns:p14="http://schemas.microsoft.com/office/powerpoint/2010/main" val="21665475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err="1">
                <a:solidFill>
                  <a:schemeClr val="bg1"/>
                </a:solidFill>
              </a:rPr>
              <a:t>OpenMSIStream</a:t>
            </a:r>
            <a:r>
              <a:rPr lang="en-US" sz="9600" dirty="0">
                <a:solidFill>
                  <a:schemeClr val="bg1"/>
                </a:solidFill>
              </a:rPr>
              <a:t>!</a:t>
            </a:r>
          </a:p>
        </p:txBody>
      </p:sp>
      <p:pic>
        <p:nvPicPr>
          <p:cNvPr id="4" name="Picture 2">
            <a:extLst>
              <a:ext uri="{FF2B5EF4-FFF2-40B4-BE49-F238E27FC236}">
                <a16:creationId xmlns:a16="http://schemas.microsoft.com/office/drawing/2014/main" id="{25D9852A-C710-6A08-997C-4298AF0B5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384" y="173941"/>
            <a:ext cx="2915732" cy="21383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A07D20-17A4-DB44-93AB-901B1B56B484}"/>
              </a:ext>
            </a:extLst>
          </p:cNvPr>
          <p:cNvSpPr txBox="1"/>
          <p:nvPr/>
        </p:nvSpPr>
        <p:spPr>
          <a:xfrm>
            <a:off x="5734687" y="5161742"/>
            <a:ext cx="52450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Diagram for </a:t>
            </a:r>
            <a:r>
              <a:rPr kumimoji="0" lang="en-US" sz="3000" b="1" i="0" u="none" strike="noStrike" cap="none" spc="0" normalizeH="0" baseline="0" dirty="0" err="1">
                <a:ln>
                  <a:noFill/>
                </a:ln>
                <a:solidFill>
                  <a:srgbClr val="000000"/>
                </a:solidFill>
                <a:effectLst/>
                <a:uFillTx/>
                <a:latin typeface="Helvetica Neue"/>
                <a:ea typeface="Helvetica Neue"/>
                <a:cs typeface="Helvetica Neue"/>
                <a:sym typeface="Helvetica Neue"/>
              </a:rPr>
              <a:t>openmsistream</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040276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Analysis</a:t>
            </a:r>
          </a:p>
        </p:txBody>
      </p:sp>
      <p:pic>
        <p:nvPicPr>
          <p:cNvPr id="6" name="Picture 5" descr="A close-up of a light&#10;&#10;Description automatically generated">
            <a:extLst>
              <a:ext uri="{FF2B5EF4-FFF2-40B4-BE49-F238E27FC236}">
                <a16:creationId xmlns:a16="http://schemas.microsoft.com/office/drawing/2014/main" id="{B15F4D83-58FE-DB9E-0985-2568ABB91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50" y="2825066"/>
            <a:ext cx="7228114" cy="9005026"/>
          </a:xfrm>
          <a:prstGeom prst="rect">
            <a:avLst/>
          </a:prstGeom>
        </p:spPr>
      </p:pic>
      <p:cxnSp>
        <p:nvCxnSpPr>
          <p:cNvPr id="8" name="Straight Arrow Connector 7">
            <a:extLst>
              <a:ext uri="{FF2B5EF4-FFF2-40B4-BE49-F238E27FC236}">
                <a16:creationId xmlns:a16="http://schemas.microsoft.com/office/drawing/2014/main" id="{C9E8BE7A-69A2-446D-ECCF-2E74D805899D}"/>
              </a:ext>
            </a:extLst>
          </p:cNvPr>
          <p:cNvCxnSpPr>
            <a:cxnSpLocks/>
          </p:cNvCxnSpPr>
          <p:nvPr/>
        </p:nvCxnSpPr>
        <p:spPr>
          <a:xfrm flipH="1">
            <a:off x="7145079" y="4084977"/>
            <a:ext cx="2679405" cy="212443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538BE651-E061-4381-3B46-517BBFB85A03}"/>
              </a:ext>
            </a:extLst>
          </p:cNvPr>
          <p:cNvSpPr txBox="1"/>
          <p:nvPr/>
        </p:nvSpPr>
        <p:spPr>
          <a:xfrm>
            <a:off x="9385952" y="2988227"/>
            <a:ext cx="358912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1"/>
                </a:solidFill>
                <a:effectLst/>
                <a:uFillTx/>
                <a:latin typeface="Helvetica Neue"/>
                <a:ea typeface="Helvetica Neue"/>
                <a:cs typeface="Helvetica Neue"/>
                <a:sym typeface="Helvetica Neue"/>
              </a:rPr>
              <a:t>Blackbody</a:t>
            </a: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14338" name="Picture 2" descr="Blackbody Radiation | Astronomy 801: Planets, Stars, Galaxies, and the  Universe">
            <a:extLst>
              <a:ext uri="{FF2B5EF4-FFF2-40B4-BE49-F238E27FC236}">
                <a16:creationId xmlns:a16="http://schemas.microsoft.com/office/drawing/2014/main" id="{E4510693-3D49-473D-6486-7133F9D3E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1302" y="2772448"/>
            <a:ext cx="9859592" cy="91102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D0216A1-5205-2053-2865-4A74FF6574BC}"/>
              </a:ext>
            </a:extLst>
          </p:cNvPr>
          <p:cNvSpPr/>
          <p:nvPr/>
        </p:nvSpPr>
        <p:spPr>
          <a:xfrm>
            <a:off x="15651126" y="2988227"/>
            <a:ext cx="1616148" cy="7835717"/>
          </a:xfrm>
          <a:prstGeom prst="rect">
            <a:avLst/>
          </a:prstGeom>
          <a:solidFill>
            <a:schemeClr val="bg2">
              <a:alpha val="8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028ACA1C-66F9-A31C-3DF9-959F557E0584}"/>
              </a:ext>
            </a:extLst>
          </p:cNvPr>
          <p:cNvSpPr/>
          <p:nvPr/>
        </p:nvSpPr>
        <p:spPr>
          <a:xfrm>
            <a:off x="19585172" y="2988227"/>
            <a:ext cx="3870251" cy="7835717"/>
          </a:xfrm>
          <a:prstGeom prst="rect">
            <a:avLst/>
          </a:prstGeom>
          <a:solidFill>
            <a:schemeClr val="bg2">
              <a:alpha val="8422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1260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6"/>
                                        </p:tgtEl>
                                        <p:attrNameLst>
                                          <p:attrName>style.opacity</p:attrName>
                                        </p:attrNameLst>
                                      </p:cBhvr>
                                      <p:to>
                                        <p:strVal val="0.25"/>
                                      </p:to>
                                    </p:set>
                                    <p:animEffect filter="image" prLst="opacity: 0.25">
                                      <p:cBhvr rctx="IE">
                                        <p:cTn id="18" dur="indefinite"/>
                                        <p:tgtEl>
                                          <p:spTgt spid="6"/>
                                        </p:tgtEl>
                                      </p:cBhvr>
                                    </p:animEffect>
                                  </p:childTnLst>
                                </p:cTn>
                              </p:par>
                              <p:par>
                                <p:cTn id="19" presetID="9" presetClass="emph" presetSubtype="0" nodeType="withEffect">
                                  <p:stCondLst>
                                    <p:cond delay="0"/>
                                  </p:stCondLst>
                                  <p:childTnLst>
                                    <p:set>
                                      <p:cBhvr>
                                        <p:cTn id="20" dur="indefinite"/>
                                        <p:tgtEl>
                                          <p:spTgt spid="8"/>
                                        </p:tgtEl>
                                        <p:attrNameLst>
                                          <p:attrName>style.opacity</p:attrName>
                                        </p:attrNameLst>
                                      </p:cBhvr>
                                      <p:to>
                                        <p:strVal val="0.25"/>
                                      </p:to>
                                    </p:set>
                                    <p:animEffect filter="image" prLst="opacity: 0.25">
                                      <p:cBhvr rctx="IE">
                                        <p:cTn id="21" dur="indefinite"/>
                                        <p:tgtEl>
                                          <p:spTgt spid="8"/>
                                        </p:tgtEl>
                                      </p:cBhvr>
                                    </p:animEffect>
                                  </p:childTnLst>
                                </p:cTn>
                              </p:par>
                              <p:par>
                                <p:cTn id="22" presetID="9" presetClass="emph" presetSubtype="0" grpId="1" nodeType="withEffect">
                                  <p:stCondLst>
                                    <p:cond delay="0"/>
                                  </p:stCondLst>
                                  <p:childTnLst>
                                    <p:set>
                                      <p:cBhvr>
                                        <p:cTn id="23" dur="indefinite"/>
                                        <p:tgtEl>
                                          <p:spTgt spid="10"/>
                                        </p:tgtEl>
                                        <p:attrNameLst>
                                          <p:attrName>style.opacity</p:attrName>
                                        </p:attrNameLst>
                                      </p:cBhvr>
                                      <p:to>
                                        <p:strVal val="0.25"/>
                                      </p:to>
                                    </p:set>
                                    <p:animEffect filter="image" prLst="opacity: 0.25">
                                      <p:cBhvr rctx="IE">
                                        <p:cTn id="24" dur="indefinite"/>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Least Squares Regression</a:t>
            </a:r>
          </a:p>
        </p:txBody>
      </p:sp>
      <p:pic>
        <p:nvPicPr>
          <p:cNvPr id="22" name="Picture 21" descr="A black symbols on a white background&#10;&#10;Description automatically generated">
            <a:extLst>
              <a:ext uri="{FF2B5EF4-FFF2-40B4-BE49-F238E27FC236}">
                <a16:creationId xmlns:a16="http://schemas.microsoft.com/office/drawing/2014/main" id="{19C078FE-2575-0FA7-35C4-90854CD2ADF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682750" y="5788491"/>
            <a:ext cx="5396228" cy="1137980"/>
          </a:xfrm>
          <a:prstGeom prst="rect">
            <a:avLst/>
          </a:prstGeom>
        </p:spPr>
      </p:pic>
      <p:sp>
        <p:nvSpPr>
          <p:cNvPr id="23" name="TextBox 22">
            <a:extLst>
              <a:ext uri="{FF2B5EF4-FFF2-40B4-BE49-F238E27FC236}">
                <a16:creationId xmlns:a16="http://schemas.microsoft.com/office/drawing/2014/main" id="{0CF694FE-FFFD-A0C4-D9F2-2A0C4725A216}"/>
              </a:ext>
            </a:extLst>
          </p:cNvPr>
          <p:cNvSpPr txBox="1"/>
          <p:nvPr/>
        </p:nvSpPr>
        <p:spPr>
          <a:xfrm>
            <a:off x="2049296" y="3921026"/>
            <a:ext cx="46631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Model Function</a:t>
            </a:r>
          </a:p>
        </p:txBody>
      </p:sp>
      <p:sp>
        <p:nvSpPr>
          <p:cNvPr id="24" name="TextBox 23">
            <a:extLst>
              <a:ext uri="{FF2B5EF4-FFF2-40B4-BE49-F238E27FC236}">
                <a16:creationId xmlns:a16="http://schemas.microsoft.com/office/drawing/2014/main" id="{03C2D367-D4B4-3C88-CEC4-EDC690C04821}"/>
              </a:ext>
            </a:extLst>
          </p:cNvPr>
          <p:cNvSpPr txBox="1"/>
          <p:nvPr/>
        </p:nvSpPr>
        <p:spPr>
          <a:xfrm>
            <a:off x="2627980" y="8863687"/>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26" name="Straight Arrow Connector 25">
            <a:extLst>
              <a:ext uri="{FF2B5EF4-FFF2-40B4-BE49-F238E27FC236}">
                <a16:creationId xmlns:a16="http://schemas.microsoft.com/office/drawing/2014/main" id="{E6D414DC-E7A5-BE39-4D1F-805503926458}"/>
              </a:ext>
            </a:extLst>
          </p:cNvPr>
          <p:cNvCxnSpPr>
            <a:stCxn id="24" idx="0"/>
          </p:cNvCxnSpPr>
          <p:nvPr/>
        </p:nvCxnSpPr>
        <p:spPr>
          <a:xfrm flipV="1">
            <a:off x="4380864" y="6626296"/>
            <a:ext cx="0"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8423048C-98DD-4183-8655-F8CA33DDABFE}"/>
              </a:ext>
            </a:extLst>
          </p:cNvPr>
          <p:cNvCxnSpPr>
            <a:cxnSpLocks/>
            <a:stCxn id="24" idx="0"/>
          </p:cNvCxnSpPr>
          <p:nvPr/>
        </p:nvCxnSpPr>
        <p:spPr>
          <a:xfrm flipV="1">
            <a:off x="4380864" y="6626296"/>
            <a:ext cx="1956141" cy="2237391"/>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descr="A red line with blue dots&#10;&#10;Description automatically generated">
            <a:extLst>
              <a:ext uri="{FF2B5EF4-FFF2-40B4-BE49-F238E27FC236}">
                <a16:creationId xmlns:a16="http://schemas.microsoft.com/office/drawing/2014/main" id="{62D327B0-C273-79E8-48E3-C16846B8009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16831" y="5393047"/>
            <a:ext cx="6363038" cy="6075768"/>
          </a:xfrm>
          <a:prstGeom prst="rect">
            <a:avLst/>
          </a:prstGeom>
        </p:spPr>
      </p:pic>
      <p:sp>
        <p:nvSpPr>
          <p:cNvPr id="6" name="TextBox 5">
            <a:extLst>
              <a:ext uri="{FF2B5EF4-FFF2-40B4-BE49-F238E27FC236}">
                <a16:creationId xmlns:a16="http://schemas.microsoft.com/office/drawing/2014/main" id="{3C34DE68-7E6C-4F73-D4EC-5C45860F93FC}"/>
              </a:ext>
            </a:extLst>
          </p:cNvPr>
          <p:cNvSpPr txBox="1"/>
          <p:nvPr/>
        </p:nvSpPr>
        <p:spPr>
          <a:xfrm>
            <a:off x="9424477" y="3921026"/>
            <a:ext cx="55223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Guess Parameters</a:t>
            </a:r>
          </a:p>
        </p:txBody>
      </p:sp>
      <p:pic>
        <p:nvPicPr>
          <p:cNvPr id="7" name="Picture 6" descr="A graph with numbers and lines&#10;&#10;Description automatically generated">
            <a:extLst>
              <a:ext uri="{FF2B5EF4-FFF2-40B4-BE49-F238E27FC236}">
                <a16:creationId xmlns:a16="http://schemas.microsoft.com/office/drawing/2014/main" id="{88DF99CD-638C-F901-9AFA-2D7C1F58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7722" y="5393047"/>
            <a:ext cx="6263828" cy="6075768"/>
          </a:xfrm>
          <a:prstGeom prst="rect">
            <a:avLst/>
          </a:prstGeom>
        </p:spPr>
      </p:pic>
      <p:sp>
        <p:nvSpPr>
          <p:cNvPr id="8" name="TextBox 7">
            <a:extLst>
              <a:ext uri="{FF2B5EF4-FFF2-40B4-BE49-F238E27FC236}">
                <a16:creationId xmlns:a16="http://schemas.microsoft.com/office/drawing/2014/main" id="{90C5C701-506D-FAB6-6E92-05511335D762}"/>
              </a:ext>
            </a:extLst>
          </p:cNvPr>
          <p:cNvSpPr txBox="1"/>
          <p:nvPr/>
        </p:nvSpPr>
        <p:spPr>
          <a:xfrm>
            <a:off x="17563432" y="3921026"/>
            <a:ext cx="577241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Minimize Residuals</a:t>
            </a:r>
          </a:p>
        </p:txBody>
      </p:sp>
    </p:spTree>
    <p:extLst>
      <p:ext uri="{BB962C8B-B14F-4D97-AF65-F5344CB8AC3E}">
        <p14:creationId xmlns:p14="http://schemas.microsoft.com/office/powerpoint/2010/main" val="4153503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22"/>
                                        </p:tgtEl>
                                        <p:attrNameLst>
                                          <p:attrName>style.opacity</p:attrName>
                                        </p:attrNameLst>
                                      </p:cBhvr>
                                      <p:to>
                                        <p:strVal val="0.25"/>
                                      </p:to>
                                    </p:set>
                                    <p:animEffect filter="image" prLst="opacity: 0.25">
                                      <p:cBhvr rctx="IE">
                                        <p:cTn id="26" dur="indefinite"/>
                                        <p:tgtEl>
                                          <p:spTgt spid="22"/>
                                        </p:tgtEl>
                                      </p:cBhvr>
                                    </p:animEffect>
                                  </p:childTnLst>
                                </p:cTn>
                              </p:par>
                              <p:par>
                                <p:cTn id="27" presetID="9" presetClass="emph" presetSubtype="0" grpId="1" nodeType="withEffect">
                                  <p:stCondLst>
                                    <p:cond delay="0"/>
                                  </p:stCondLst>
                                  <p:childTnLst>
                                    <p:set>
                                      <p:cBhvr>
                                        <p:cTn id="28" dur="indefinite"/>
                                        <p:tgtEl>
                                          <p:spTgt spid="23"/>
                                        </p:tgtEl>
                                        <p:attrNameLst>
                                          <p:attrName>style.opacity</p:attrName>
                                        </p:attrNameLst>
                                      </p:cBhvr>
                                      <p:to>
                                        <p:strVal val="0.25"/>
                                      </p:to>
                                    </p:set>
                                    <p:animEffect filter="image" prLst="opacity: 0.25">
                                      <p:cBhvr rctx="IE">
                                        <p:cTn id="29" dur="indefinite"/>
                                        <p:tgtEl>
                                          <p:spTgt spid="23"/>
                                        </p:tgtEl>
                                      </p:cBhvr>
                                    </p:animEffect>
                                  </p:childTnLst>
                                </p:cTn>
                              </p:par>
                              <p:par>
                                <p:cTn id="30" presetID="9" presetClass="emph" presetSubtype="0" grpId="1" nodeType="withEffect">
                                  <p:stCondLst>
                                    <p:cond delay="0"/>
                                  </p:stCondLst>
                                  <p:childTnLst>
                                    <p:set>
                                      <p:cBhvr>
                                        <p:cTn id="31" dur="indefinite"/>
                                        <p:tgtEl>
                                          <p:spTgt spid="24"/>
                                        </p:tgtEl>
                                        <p:attrNameLst>
                                          <p:attrName>style.opacity</p:attrName>
                                        </p:attrNameLst>
                                      </p:cBhvr>
                                      <p:to>
                                        <p:strVal val="0.25"/>
                                      </p:to>
                                    </p:set>
                                    <p:animEffect filter="image" prLst="opacity: 0.25">
                                      <p:cBhvr rctx="IE">
                                        <p:cTn id="32" dur="indefinite"/>
                                        <p:tgtEl>
                                          <p:spTgt spid="24"/>
                                        </p:tgtEl>
                                      </p:cBhvr>
                                    </p:animEffect>
                                  </p:childTnLst>
                                </p:cTn>
                              </p:par>
                              <p:par>
                                <p:cTn id="33" presetID="9" presetClass="emph" presetSubtype="0" nodeType="withEffect">
                                  <p:stCondLst>
                                    <p:cond delay="0"/>
                                  </p:stCondLst>
                                  <p:childTnLst>
                                    <p:set>
                                      <p:cBhvr>
                                        <p:cTn id="34" dur="indefinite"/>
                                        <p:tgtEl>
                                          <p:spTgt spid="26"/>
                                        </p:tgtEl>
                                        <p:attrNameLst>
                                          <p:attrName>style.opacity</p:attrName>
                                        </p:attrNameLst>
                                      </p:cBhvr>
                                      <p:to>
                                        <p:strVal val="0.25"/>
                                      </p:to>
                                    </p:set>
                                    <p:animEffect filter="image" prLst="opacity: 0.25">
                                      <p:cBhvr rctx="IE">
                                        <p:cTn id="35" dur="indefinite"/>
                                        <p:tgtEl>
                                          <p:spTgt spid="26"/>
                                        </p:tgtEl>
                                      </p:cBhvr>
                                    </p:animEffect>
                                  </p:childTnLst>
                                </p:cTn>
                              </p:par>
                              <p:par>
                                <p:cTn id="36" presetID="9" presetClass="emph" presetSubtype="0" nodeType="withEffect">
                                  <p:stCondLst>
                                    <p:cond delay="0"/>
                                  </p:stCondLst>
                                  <p:childTnLst>
                                    <p:set>
                                      <p:cBhvr>
                                        <p:cTn id="37" dur="indefinite"/>
                                        <p:tgtEl>
                                          <p:spTgt spid="27"/>
                                        </p:tgtEl>
                                        <p:attrNameLst>
                                          <p:attrName>style.opacity</p:attrName>
                                        </p:attrNameLst>
                                      </p:cBhvr>
                                      <p:to>
                                        <p:strVal val="0.25"/>
                                      </p:to>
                                    </p:set>
                                    <p:animEffect filter="image" prLst="opacity: 0.25">
                                      <p:cBhvr rctx="IE">
                                        <p:cTn id="38" dur="indefinite"/>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5"/>
                                        </p:tgtEl>
                                        <p:attrNameLst>
                                          <p:attrName>style.opacity</p:attrName>
                                        </p:attrNameLst>
                                      </p:cBhvr>
                                      <p:to>
                                        <p:strVal val="0.25"/>
                                      </p:to>
                                    </p:set>
                                    <p:animEffect filter="image" prLst="opacity: 0.25">
                                      <p:cBhvr rctx="IE">
                                        <p:cTn id="49" dur="indefinite"/>
                                        <p:tgtEl>
                                          <p:spTgt spid="5"/>
                                        </p:tgtEl>
                                      </p:cBhvr>
                                    </p:animEffect>
                                  </p:childTnLst>
                                </p:cTn>
                              </p:par>
                              <p:par>
                                <p:cTn id="50" presetID="9" presetClass="emph" presetSubtype="0" grpId="1" nodeType="withEffect">
                                  <p:stCondLst>
                                    <p:cond delay="0"/>
                                  </p:stCondLst>
                                  <p:childTnLst>
                                    <p:set>
                                      <p:cBhvr>
                                        <p:cTn id="51" dur="indefinite"/>
                                        <p:tgtEl>
                                          <p:spTgt spid="6"/>
                                        </p:tgtEl>
                                        <p:attrNameLst>
                                          <p:attrName>style.opacity</p:attrName>
                                        </p:attrNameLst>
                                      </p:cBhvr>
                                      <p:to>
                                        <p:strVal val="0.25"/>
                                      </p:to>
                                    </p:set>
                                    <p:animEffect filter="image" prLst="opacity: 0.25">
                                      <p:cBhvr rctx="IE">
                                        <p:cTn id="52" dur="indefinite"/>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3" grpId="1"/>
      <p:bldP spid="24" grpId="0"/>
      <p:bldP spid="24" grpId="1"/>
      <p:bldP spid="6" grpId="0"/>
      <p:bldP spid="6" grpId="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A6E0C5-31F4-A3A4-3C8A-9548E72971B2}"/>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A9AA0D5B-AC84-9293-151A-D77BFEBA866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Blackbody Model Function</a:t>
            </a:r>
          </a:p>
        </p:txBody>
      </p:sp>
      <p:pic>
        <p:nvPicPr>
          <p:cNvPr id="5" name="Picture 4">
            <a:extLst>
              <a:ext uri="{FF2B5EF4-FFF2-40B4-BE49-F238E27FC236}">
                <a16:creationId xmlns:a16="http://schemas.microsoft.com/office/drawing/2014/main" id="{AB099489-0D17-1F4D-79A9-F92DFF1F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13" y="5448020"/>
            <a:ext cx="23011274" cy="2781580"/>
          </a:xfrm>
          <a:prstGeom prst="rect">
            <a:avLst/>
          </a:prstGeom>
        </p:spPr>
      </p:pic>
      <p:sp>
        <p:nvSpPr>
          <p:cNvPr id="6" name="Rectangle 5">
            <a:extLst>
              <a:ext uri="{FF2B5EF4-FFF2-40B4-BE49-F238E27FC236}">
                <a16:creationId xmlns:a16="http://schemas.microsoft.com/office/drawing/2014/main" id="{B7426AF5-D17D-60BC-F363-415B281E5E00}"/>
              </a:ext>
            </a:extLst>
          </p:cNvPr>
          <p:cNvSpPr/>
          <p:nvPr/>
        </p:nvSpPr>
        <p:spPr>
          <a:xfrm>
            <a:off x="3508743" y="6103088"/>
            <a:ext cx="659218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C73D20F-A6C0-8781-DBC8-852146A13AE0}"/>
              </a:ext>
            </a:extLst>
          </p:cNvPr>
          <p:cNvSpPr txBox="1"/>
          <p:nvPr/>
        </p:nvSpPr>
        <p:spPr>
          <a:xfrm>
            <a:off x="5278776" y="3480134"/>
            <a:ext cx="305211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Emissivity</a:t>
            </a:r>
          </a:p>
        </p:txBody>
      </p:sp>
      <p:cxnSp>
        <p:nvCxnSpPr>
          <p:cNvPr id="9" name="Straight Arrow Connector 8">
            <a:extLst>
              <a:ext uri="{FF2B5EF4-FFF2-40B4-BE49-F238E27FC236}">
                <a16:creationId xmlns:a16="http://schemas.microsoft.com/office/drawing/2014/main" id="{0D049802-A481-12D9-E686-E9016D5F020B}"/>
              </a:ext>
            </a:extLst>
          </p:cNvPr>
          <p:cNvCxnSpPr>
            <a:stCxn id="7" idx="2"/>
            <a:endCxn id="6" idx="0"/>
          </p:cNvCxnSpPr>
          <p:nvPr/>
        </p:nvCxnSpPr>
        <p:spPr>
          <a:xfrm>
            <a:off x="6804836" y="4321390"/>
            <a:ext cx="1" cy="1781698"/>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2371644-9BCD-2F03-E64B-12CFBF197191}"/>
              </a:ext>
            </a:extLst>
          </p:cNvPr>
          <p:cNvSpPr txBox="1"/>
          <p:nvPr/>
        </p:nvSpPr>
        <p:spPr>
          <a:xfrm>
            <a:off x="10445466" y="10852554"/>
            <a:ext cx="35057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Parameters</a:t>
            </a:r>
          </a:p>
        </p:txBody>
      </p:sp>
      <p:cxnSp>
        <p:nvCxnSpPr>
          <p:cNvPr id="11" name="Straight Arrow Connector 10">
            <a:extLst>
              <a:ext uri="{FF2B5EF4-FFF2-40B4-BE49-F238E27FC236}">
                <a16:creationId xmlns:a16="http://schemas.microsoft.com/office/drawing/2014/main" id="{46B1BE10-2BCD-BE40-874B-625A722FB422}"/>
              </a:ext>
            </a:extLst>
          </p:cNvPr>
          <p:cNvCxnSpPr>
            <a:cxnSpLocks/>
            <a:stCxn id="10" idx="0"/>
          </p:cNvCxnSpPr>
          <p:nvPr/>
        </p:nvCxnSpPr>
        <p:spPr>
          <a:xfrm flipH="1" flipV="1">
            <a:off x="4784651" y="7230140"/>
            <a:ext cx="7413699"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CCB456D-87A9-0B2E-DBDC-5EB06072E6C2}"/>
              </a:ext>
            </a:extLst>
          </p:cNvPr>
          <p:cNvCxnSpPr>
            <a:cxnSpLocks/>
            <a:stCxn id="10" idx="0"/>
          </p:cNvCxnSpPr>
          <p:nvPr/>
        </p:nvCxnSpPr>
        <p:spPr>
          <a:xfrm flipH="1" flipV="1">
            <a:off x="6464595" y="7230140"/>
            <a:ext cx="5733755"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C4D0C3B2-7A93-F1F4-FA99-FBF48369E91E}"/>
              </a:ext>
            </a:extLst>
          </p:cNvPr>
          <p:cNvCxnSpPr>
            <a:cxnSpLocks/>
            <a:stCxn id="10" idx="0"/>
          </p:cNvCxnSpPr>
          <p:nvPr/>
        </p:nvCxnSpPr>
        <p:spPr>
          <a:xfrm flipH="1" flipV="1">
            <a:off x="8739963" y="7230140"/>
            <a:ext cx="3458387" cy="3622414"/>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EB2B055E-84EF-FD9A-6D28-489773779563}"/>
              </a:ext>
            </a:extLst>
          </p:cNvPr>
          <p:cNvCxnSpPr>
            <a:cxnSpLocks/>
            <a:stCxn id="10" idx="0"/>
          </p:cNvCxnSpPr>
          <p:nvPr/>
        </p:nvCxnSpPr>
        <p:spPr>
          <a:xfrm flipV="1">
            <a:off x="12198350" y="7754807"/>
            <a:ext cx="5324106" cy="3097747"/>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DAFB3C7B-CC5F-AEF7-500D-D8FF3E046B29}"/>
              </a:ext>
            </a:extLst>
          </p:cNvPr>
          <p:cNvCxnSpPr>
            <a:cxnSpLocks/>
            <a:stCxn id="10" idx="0"/>
          </p:cNvCxnSpPr>
          <p:nvPr/>
        </p:nvCxnSpPr>
        <p:spPr>
          <a:xfrm flipV="1">
            <a:off x="12198350" y="7049335"/>
            <a:ext cx="10321408" cy="3803219"/>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8FCE9594-171F-B57F-802F-0C6E7CBAEBD1}"/>
              </a:ext>
            </a:extLst>
          </p:cNvPr>
          <p:cNvSpPr/>
          <p:nvPr/>
        </p:nvSpPr>
        <p:spPr>
          <a:xfrm>
            <a:off x="22519758" y="6083898"/>
            <a:ext cx="1019127" cy="150982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D3B1F244-6BF4-2C4D-4A12-96A96CB5BB1A}"/>
              </a:ext>
            </a:extLst>
          </p:cNvPr>
          <p:cNvSpPr txBox="1"/>
          <p:nvPr/>
        </p:nvSpPr>
        <p:spPr>
          <a:xfrm>
            <a:off x="17532724" y="3367850"/>
            <a:ext cx="5243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Stray Light Offset</a:t>
            </a:r>
          </a:p>
        </p:txBody>
      </p:sp>
      <p:cxnSp>
        <p:nvCxnSpPr>
          <p:cNvPr id="28" name="Straight Arrow Connector 27">
            <a:extLst>
              <a:ext uri="{FF2B5EF4-FFF2-40B4-BE49-F238E27FC236}">
                <a16:creationId xmlns:a16="http://schemas.microsoft.com/office/drawing/2014/main" id="{19BF1B0B-96A4-9D14-E1FD-CCD3BD8B0E50}"/>
              </a:ext>
            </a:extLst>
          </p:cNvPr>
          <p:cNvCxnSpPr>
            <a:cxnSpLocks/>
            <a:stCxn id="27" idx="2"/>
          </p:cNvCxnSpPr>
          <p:nvPr/>
        </p:nvCxnSpPr>
        <p:spPr>
          <a:xfrm>
            <a:off x="20154436" y="4209106"/>
            <a:ext cx="2365322" cy="1874792"/>
          </a:xfrm>
          <a:prstGeom prst="straightConnector1">
            <a:avLst/>
          </a:prstGeom>
          <a:noFill/>
          <a:ln w="762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8714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childTnLst>
                                    <p:set>
                                      <p:cBhvr>
                                        <p:cTn id="23" dur="indefinite"/>
                                        <p:tgtEl>
                                          <p:spTgt spid="6"/>
                                        </p:tgtEl>
                                        <p:attrNameLst>
                                          <p:attrName>style.opacity</p:attrName>
                                        </p:attrNameLst>
                                      </p:cBhvr>
                                      <p:to>
                                        <p:strVal val="0.25"/>
                                      </p:to>
                                    </p:set>
                                    <p:animEffect filter="image" prLst="opacity: 0.25">
                                      <p:cBhvr rctx="IE">
                                        <p:cTn id="24" dur="indefinite"/>
                                        <p:tgtEl>
                                          <p:spTgt spid="6"/>
                                        </p:tgtEl>
                                      </p:cBhvr>
                                    </p:animEffect>
                                  </p:childTnLst>
                                </p:cTn>
                              </p:par>
                              <p:par>
                                <p:cTn id="25" presetID="9" presetClass="emph" presetSubtype="0" grpId="1" nodeType="withEffect">
                                  <p:stCondLst>
                                    <p:cond delay="0"/>
                                  </p:stCondLst>
                                  <p:childTnLst>
                                    <p:set>
                                      <p:cBhvr>
                                        <p:cTn id="26" dur="indefinite"/>
                                        <p:tgtEl>
                                          <p:spTgt spid="7"/>
                                        </p:tgtEl>
                                        <p:attrNameLst>
                                          <p:attrName>style.opacity</p:attrName>
                                        </p:attrNameLst>
                                      </p:cBhvr>
                                      <p:to>
                                        <p:strVal val="0.25"/>
                                      </p:to>
                                    </p:set>
                                    <p:animEffect filter="image" prLst="opacity: 0.25">
                                      <p:cBhvr rctx="IE">
                                        <p:cTn id="27" dur="indefinite"/>
                                        <p:tgtEl>
                                          <p:spTgt spid="7"/>
                                        </p:tgtEl>
                                      </p:cBhvr>
                                    </p:animEffect>
                                  </p:childTnLst>
                                </p:cTn>
                              </p:par>
                              <p:par>
                                <p:cTn id="28" presetID="9" presetClass="emph" presetSubtype="0" nodeType="withEffect">
                                  <p:stCondLst>
                                    <p:cond delay="0"/>
                                  </p:stCondLst>
                                  <p:childTnLst>
                                    <p:set>
                                      <p:cBhvr>
                                        <p:cTn id="29" dur="indefinite"/>
                                        <p:tgtEl>
                                          <p:spTgt spid="9"/>
                                        </p:tgtEl>
                                        <p:attrNameLst>
                                          <p:attrName>style.opacity</p:attrName>
                                        </p:attrNameLst>
                                      </p:cBhvr>
                                      <p:to>
                                        <p:strVal val="0.25"/>
                                      </p:to>
                                    </p:set>
                                    <p:animEffect filter="image" prLst="opacity: 0.2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26"/>
                                        </p:tgtEl>
                                        <p:attrNameLst>
                                          <p:attrName>style.opacity</p:attrName>
                                        </p:attrNameLst>
                                      </p:cBhvr>
                                      <p:to>
                                        <p:strVal val="0.25"/>
                                      </p:to>
                                    </p:set>
                                    <p:animEffect filter="image" prLst="opacity: 0.25">
                                      <p:cBhvr rctx="IE">
                                        <p:cTn id="43" dur="indefinite"/>
                                        <p:tgtEl>
                                          <p:spTgt spid="26"/>
                                        </p:tgtEl>
                                      </p:cBhvr>
                                    </p:animEffect>
                                  </p:childTnLst>
                                </p:cTn>
                              </p:par>
                              <p:par>
                                <p:cTn id="44" presetID="9" presetClass="emph" presetSubtype="0" grpId="1" nodeType="withEffect">
                                  <p:stCondLst>
                                    <p:cond delay="0"/>
                                  </p:stCondLst>
                                  <p:childTnLst>
                                    <p:set>
                                      <p:cBhvr>
                                        <p:cTn id="45" dur="indefinite"/>
                                        <p:tgtEl>
                                          <p:spTgt spid="27"/>
                                        </p:tgtEl>
                                        <p:attrNameLst>
                                          <p:attrName>style.opacity</p:attrName>
                                        </p:attrNameLst>
                                      </p:cBhvr>
                                      <p:to>
                                        <p:strVal val="0.25"/>
                                      </p:to>
                                    </p:set>
                                    <p:animEffect filter="image" prLst="opacity: 0.25">
                                      <p:cBhvr rctx="IE">
                                        <p:cTn id="46" dur="indefinite"/>
                                        <p:tgtEl>
                                          <p:spTgt spid="27"/>
                                        </p:tgtEl>
                                      </p:cBhvr>
                                    </p:animEffect>
                                  </p:childTnLst>
                                </p:cTn>
                              </p:par>
                              <p:par>
                                <p:cTn id="47" presetID="9" presetClass="emph" presetSubtype="0" nodeType="withEffect">
                                  <p:stCondLst>
                                    <p:cond delay="0"/>
                                  </p:stCondLst>
                                  <p:childTnLst>
                                    <p:set>
                                      <p:cBhvr>
                                        <p:cTn id="48" dur="indefinite"/>
                                        <p:tgtEl>
                                          <p:spTgt spid="28"/>
                                        </p:tgtEl>
                                        <p:attrNameLst>
                                          <p:attrName>style.opacity</p:attrName>
                                        </p:attrNameLst>
                                      </p:cBhvr>
                                      <p:to>
                                        <p:strVal val="0.25"/>
                                      </p:to>
                                    </p:set>
                                    <p:animEffect filter="image" prLst="opacity: 0.25">
                                      <p:cBhvr rctx="IE">
                                        <p:cTn id="49" dur="indefinite"/>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7" grpId="0"/>
      <p:bldP spid="7" grpId="1"/>
      <p:bldP spid="10" grpId="0"/>
      <p:bldP spid="26" grpId="0" animBg="1"/>
      <p:bldP spid="26" grpId="1" animBg="1"/>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AAFBD-63AF-B746-E7EA-5D0FF79CCF8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65C5D394-39AA-564F-29E4-82BF1290C82B}"/>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Run the Regression</a:t>
            </a:r>
          </a:p>
        </p:txBody>
      </p:sp>
      <p:pic>
        <p:nvPicPr>
          <p:cNvPr id="8" name="Picture 7" descr="A graph of a number of blue dots&#10;&#10;Description automatically generated">
            <a:extLst>
              <a:ext uri="{FF2B5EF4-FFF2-40B4-BE49-F238E27FC236}">
                <a16:creationId xmlns:a16="http://schemas.microsoft.com/office/drawing/2014/main" id="{41C21F09-AD8B-48BD-FDB2-7772517A0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73" y="4805915"/>
            <a:ext cx="6616080" cy="6911164"/>
          </a:xfrm>
          <a:prstGeom prst="rect">
            <a:avLst/>
          </a:prstGeom>
        </p:spPr>
      </p:pic>
      <p:pic>
        <p:nvPicPr>
          <p:cNvPr id="10" name="Picture 9" descr="A graph of a graph with a red line&#10;&#10;Description automatically generated">
            <a:extLst>
              <a:ext uri="{FF2B5EF4-FFF2-40B4-BE49-F238E27FC236}">
                <a16:creationId xmlns:a16="http://schemas.microsoft.com/office/drawing/2014/main" id="{FF49784A-296A-3E54-D623-744263AF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479" y="4805915"/>
            <a:ext cx="6768828" cy="6911164"/>
          </a:xfrm>
          <a:prstGeom prst="rect">
            <a:avLst/>
          </a:prstGeom>
        </p:spPr>
      </p:pic>
      <p:pic>
        <p:nvPicPr>
          <p:cNvPr id="12" name="Picture 11" descr="A graph of a red line&#10;&#10;Description automatically generated">
            <a:extLst>
              <a:ext uri="{FF2B5EF4-FFF2-40B4-BE49-F238E27FC236}">
                <a16:creationId xmlns:a16="http://schemas.microsoft.com/office/drawing/2014/main" id="{21A872E9-D24C-1E4C-DBA5-B166B4A64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8333" y="5124892"/>
            <a:ext cx="8636294" cy="6301773"/>
          </a:xfrm>
          <a:prstGeom prst="rect">
            <a:avLst/>
          </a:prstGeom>
        </p:spPr>
      </p:pic>
      <p:sp>
        <p:nvSpPr>
          <p:cNvPr id="13" name="TextBox 12">
            <a:extLst>
              <a:ext uri="{FF2B5EF4-FFF2-40B4-BE49-F238E27FC236}">
                <a16:creationId xmlns:a16="http://schemas.microsoft.com/office/drawing/2014/main" id="{60EE7FC5-6BF9-FD6D-1273-AC66A3DFD8A3}"/>
              </a:ext>
            </a:extLst>
          </p:cNvPr>
          <p:cNvSpPr txBox="1"/>
          <p:nvPr/>
        </p:nvSpPr>
        <p:spPr>
          <a:xfrm>
            <a:off x="3016825" y="3394862"/>
            <a:ext cx="148117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rPr>
              <a:t>Data</a:t>
            </a:r>
          </a:p>
        </p:txBody>
      </p:sp>
      <p:sp>
        <p:nvSpPr>
          <p:cNvPr id="14" name="TextBox 13">
            <a:extLst>
              <a:ext uri="{FF2B5EF4-FFF2-40B4-BE49-F238E27FC236}">
                <a16:creationId xmlns:a16="http://schemas.microsoft.com/office/drawing/2014/main" id="{AF039AD3-5AE5-84A2-5449-B6619B9AD0E6}"/>
              </a:ext>
            </a:extLst>
          </p:cNvPr>
          <p:cNvSpPr txBox="1"/>
          <p:nvPr/>
        </p:nvSpPr>
        <p:spPr>
          <a:xfrm>
            <a:off x="8128177" y="3394862"/>
            <a:ext cx="610744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Fitted with T=1298 K</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7EBEAE5-C966-8300-0611-C7E34802B4DA}"/>
              </a:ext>
            </a:extLst>
          </p:cNvPr>
          <p:cNvSpPr txBox="1"/>
          <p:nvPr/>
        </p:nvSpPr>
        <p:spPr>
          <a:xfrm>
            <a:off x="17525365" y="3394862"/>
            <a:ext cx="418223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bg1"/>
                </a:solidFill>
              </a:rPr>
              <a:t>Full Spectrum</a:t>
            </a:r>
            <a:endParaRPr kumimoji="0" 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6381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8"/>
                                        </p:tgtEl>
                                        <p:attrNameLst>
                                          <p:attrName>style.opacity</p:attrName>
                                        </p:attrNameLst>
                                      </p:cBhvr>
                                      <p:to>
                                        <p:strVal val="0.25"/>
                                      </p:to>
                                    </p:set>
                                    <p:animEffect filter="image" prLst="opacity: 0.25">
                                      <p:cBhvr rctx="IE">
                                        <p:cTn id="18" dur="indefinite"/>
                                        <p:tgtEl>
                                          <p:spTgt spid="8"/>
                                        </p:tgtEl>
                                      </p:cBhvr>
                                    </p:animEffect>
                                  </p:childTnLst>
                                </p:cTn>
                              </p:par>
                              <p:par>
                                <p:cTn id="19" presetID="9" presetClass="emph" presetSubtype="0" grpId="1" nodeType="withEffect">
                                  <p:stCondLst>
                                    <p:cond delay="0"/>
                                  </p:stCondLst>
                                  <p:childTnLst>
                                    <p:set>
                                      <p:cBhvr>
                                        <p:cTn id="20" dur="indefinite"/>
                                        <p:tgtEl>
                                          <p:spTgt spid="13"/>
                                        </p:tgtEl>
                                        <p:attrNameLst>
                                          <p:attrName>style.opacity</p:attrName>
                                        </p:attrNameLst>
                                      </p:cBhvr>
                                      <p:to>
                                        <p:strVal val="0.25"/>
                                      </p:to>
                                    </p:set>
                                    <p:animEffect filter="image" prLst="opacity: 0.25">
                                      <p:cBhvr rctx="IE">
                                        <p:cTn id="21" dur="indefinite"/>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10"/>
                                        </p:tgtEl>
                                        <p:attrNameLst>
                                          <p:attrName>style.opacity</p:attrName>
                                        </p:attrNameLst>
                                      </p:cBhvr>
                                      <p:to>
                                        <p:strVal val="0.25"/>
                                      </p:to>
                                    </p:set>
                                    <p:animEffect filter="image" prLst="opacity: 0.25">
                                      <p:cBhvr rctx="IE">
                                        <p:cTn id="32" dur="indefinite"/>
                                        <p:tgtEl>
                                          <p:spTgt spid="10"/>
                                        </p:tgtEl>
                                      </p:cBhvr>
                                    </p:animEffect>
                                  </p:childTnLst>
                                </p:cTn>
                              </p:par>
                              <p:par>
                                <p:cTn id="33" presetID="9" presetClass="emph" presetSubtype="0" grpId="1" nodeType="withEffect">
                                  <p:stCondLst>
                                    <p:cond delay="0"/>
                                  </p:stCondLst>
                                  <p:childTnLst>
                                    <p:set>
                                      <p:cBhvr>
                                        <p:cTn id="34" dur="indefinite"/>
                                        <p:tgtEl>
                                          <p:spTgt spid="14"/>
                                        </p:tgtEl>
                                        <p:attrNameLst>
                                          <p:attrName>style.opacity</p:attrName>
                                        </p:attrNameLst>
                                      </p:cBhvr>
                                      <p:to>
                                        <p:strVal val="0.25"/>
                                      </p:to>
                                    </p:set>
                                    <p:animEffect filter="image" prLst="opacity: 0.25">
                                      <p:cBhvr rctx="IE">
                                        <p:cTn id="35" dur="indefinite"/>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3" grpId="1"/>
      <p:bldP spid="14" grpId="0"/>
      <p:bldP spid="14" grpId="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F80FF6-CA63-3003-79AB-C92487556D7B}"/>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19B8C69C-59F2-415E-7EE6-E3E5AE02FAA7}"/>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Into the furnace</a:t>
            </a:r>
          </a:p>
        </p:txBody>
      </p:sp>
      <p:sp>
        <p:nvSpPr>
          <p:cNvPr id="4" name="Slide Number Placeholder 1">
            <a:extLst>
              <a:ext uri="{FF2B5EF4-FFF2-40B4-BE49-F238E27FC236}">
                <a16:creationId xmlns:a16="http://schemas.microsoft.com/office/drawing/2014/main" id="{38204FE5-48CE-4FB0-9601-3BDE841F7E23}"/>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19</a:t>
            </a:fld>
            <a:endParaRPr lang="en-US"/>
          </a:p>
        </p:txBody>
      </p:sp>
      <p:pic>
        <p:nvPicPr>
          <p:cNvPr id="6" name="Picture 5">
            <a:extLst>
              <a:ext uri="{FF2B5EF4-FFF2-40B4-BE49-F238E27FC236}">
                <a16:creationId xmlns:a16="http://schemas.microsoft.com/office/drawing/2014/main" id="{74842AF4-D190-2E95-C2B6-DB9AD75C3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2906483" y="2635156"/>
            <a:ext cx="18571034" cy="1733296"/>
          </a:xfrm>
          <a:prstGeom prst="rect">
            <a:avLst/>
          </a:prstGeom>
        </p:spPr>
      </p:pic>
      <p:pic>
        <p:nvPicPr>
          <p:cNvPr id="10" name="Picture 9" descr="A graph of temperature&#10;&#10;Description automatically generated with medium confidence">
            <a:extLst>
              <a:ext uri="{FF2B5EF4-FFF2-40B4-BE49-F238E27FC236}">
                <a16:creationId xmlns:a16="http://schemas.microsoft.com/office/drawing/2014/main" id="{2FA1D7FD-658B-2B56-A707-3CD1BA94C55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2876274" y="5089840"/>
            <a:ext cx="18644152" cy="6447774"/>
          </a:xfrm>
          <a:prstGeom prst="rect">
            <a:avLst/>
          </a:prstGeom>
        </p:spPr>
      </p:pic>
      <p:sp>
        <p:nvSpPr>
          <p:cNvPr id="11" name="TextBox 10">
            <a:extLst>
              <a:ext uri="{FF2B5EF4-FFF2-40B4-BE49-F238E27FC236}">
                <a16:creationId xmlns:a16="http://schemas.microsoft.com/office/drawing/2014/main" id="{DED1D1CC-03D1-A916-527A-4C563406D3E1}"/>
              </a:ext>
            </a:extLst>
          </p:cNvPr>
          <p:cNvSpPr txBox="1"/>
          <p:nvPr/>
        </p:nvSpPr>
        <p:spPr>
          <a:xfrm>
            <a:off x="3325900" y="8617333"/>
            <a:ext cx="14523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257834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3" name="Title 2">
            <a:extLst>
              <a:ext uri="{FF2B5EF4-FFF2-40B4-BE49-F238E27FC236}">
                <a16:creationId xmlns:a16="http://schemas.microsoft.com/office/drawing/2014/main" id="{3B62B53B-1118-CCDD-B456-FF58BE233BD6}"/>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Laser Diode Floating Zone</a:t>
            </a:r>
          </a:p>
        </p:txBody>
      </p:sp>
      <p:pic>
        <p:nvPicPr>
          <p:cNvPr id="9" name="Picture 8" descr="A machine with many black and silver parts&#10;&#10;Description automatically generated">
            <a:extLst>
              <a:ext uri="{FF2B5EF4-FFF2-40B4-BE49-F238E27FC236}">
                <a16:creationId xmlns:a16="http://schemas.microsoft.com/office/drawing/2014/main" id="{1FA903FF-3DE3-736D-9603-DB74D221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371" y="2579895"/>
            <a:ext cx="12727258" cy="9545444"/>
          </a:xfrm>
          <a:prstGeom prst="rect">
            <a:avLst/>
          </a:prstGeom>
        </p:spPr>
      </p:pic>
      <p:sp>
        <p:nvSpPr>
          <p:cNvPr id="10" name="TextBox 9">
            <a:extLst>
              <a:ext uri="{FF2B5EF4-FFF2-40B4-BE49-F238E27FC236}">
                <a16:creationId xmlns:a16="http://schemas.microsoft.com/office/drawing/2014/main" id="{C090F6A3-9F0B-38EE-1DD1-0B05380CC4B3}"/>
              </a:ext>
            </a:extLst>
          </p:cNvPr>
          <p:cNvSpPr txBox="1"/>
          <p:nvPr/>
        </p:nvSpPr>
        <p:spPr>
          <a:xfrm>
            <a:off x="176599" y="5936319"/>
            <a:ext cx="5651772"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Replace with picture that includes someone</a:t>
            </a:r>
          </a:p>
        </p:txBody>
      </p:sp>
    </p:spTree>
    <p:extLst>
      <p:ext uri="{BB962C8B-B14F-4D97-AF65-F5344CB8AC3E}">
        <p14:creationId xmlns:p14="http://schemas.microsoft.com/office/powerpoint/2010/main" val="1396403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4DD81-CCC1-931E-C5D3-B8EC6EDEBF76}"/>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E35EEF96-0759-A7F2-0B3C-F618800F14AC}"/>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What’s next?</a:t>
            </a:r>
          </a:p>
        </p:txBody>
      </p:sp>
      <p:sp>
        <p:nvSpPr>
          <p:cNvPr id="4" name="Content Placeholder 4">
            <a:extLst>
              <a:ext uri="{FF2B5EF4-FFF2-40B4-BE49-F238E27FC236}">
                <a16:creationId xmlns:a16="http://schemas.microsoft.com/office/drawing/2014/main" id="{658BBE59-A138-1913-076D-525079B807E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Optimizing the analysis</a:t>
            </a:r>
          </a:p>
          <a:p>
            <a:pPr hangingPunct="1"/>
            <a:r>
              <a:rPr lang="en-US" dirty="0">
                <a:solidFill>
                  <a:schemeClr val="bg1"/>
                </a:solidFill>
              </a:rPr>
              <a:t>Collect tons of data</a:t>
            </a:r>
          </a:p>
          <a:p>
            <a:pPr hangingPunct="1"/>
            <a:r>
              <a:rPr lang="en-US" dirty="0">
                <a:solidFill>
                  <a:schemeClr val="bg1"/>
                </a:solidFill>
              </a:rPr>
              <a:t>Validate and inform models</a:t>
            </a:r>
          </a:p>
        </p:txBody>
      </p:sp>
    </p:spTree>
    <p:extLst>
      <p:ext uri="{BB962C8B-B14F-4D97-AF65-F5344CB8AC3E}">
        <p14:creationId xmlns:p14="http://schemas.microsoft.com/office/powerpoint/2010/main" val="28650614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4">
                                            <p:txEl>
                                              <p:pRg st="0" end="0"/>
                                            </p:txEl>
                                          </p:spTgt>
                                        </p:tgtEl>
                                        <p:attrNameLst>
                                          <p:attrName>style.opacity</p:attrName>
                                        </p:attrNameLst>
                                      </p:cBhvr>
                                      <p:to>
                                        <p:strVal val="0.25"/>
                                      </p:to>
                                    </p:set>
                                    <p:animEffect filter="image" prLst="opacity: 0.25">
                                      <p:cBhvr rctx="IE">
                                        <p:cTn id="16" dur="indefinite"/>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9AEA7-AC7D-364E-CFD6-4CE86D428FDF}"/>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10" name="Picture 9">
            <a:extLst>
              <a:ext uri="{FF2B5EF4-FFF2-40B4-BE49-F238E27FC236}">
                <a16:creationId xmlns:a16="http://schemas.microsoft.com/office/drawing/2014/main" id="{3786639D-9710-06A7-308B-0DA48D7BE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833220" y="3292256"/>
            <a:ext cx="13148258" cy="1227170"/>
          </a:xfrm>
          <a:prstGeom prst="rect">
            <a:avLst/>
          </a:prstGeom>
        </p:spPr>
      </p:pic>
      <p:pic>
        <p:nvPicPr>
          <p:cNvPr id="11" name="Picture 10" descr="A graph of temperature&#10;&#10;Description automatically generated with medium confidence">
            <a:extLst>
              <a:ext uri="{FF2B5EF4-FFF2-40B4-BE49-F238E27FC236}">
                <a16:creationId xmlns:a16="http://schemas.microsoft.com/office/drawing/2014/main" id="{75EE69F3-CBE5-4EDE-9B7B-60FCB2D9AA7F}"/>
              </a:ext>
            </a:extLst>
          </p:cNvPr>
          <p:cNvPicPr>
            <a:picLocks noChangeAspect="1"/>
          </p:cNvPicPr>
          <p:nvPr/>
        </p:nvPicPr>
        <p:blipFill rotWithShape="1">
          <a:blip r:embed="rId3">
            <a:extLst>
              <a:ext uri="{28A0092B-C50C-407E-A947-70E740481C1C}">
                <a14:useLocalDpi xmlns:a14="http://schemas.microsoft.com/office/drawing/2010/main" val="0"/>
              </a:ext>
            </a:extLst>
          </a:blip>
          <a:srcRect l="6926" t="51213" r="5712" b="8504"/>
          <a:stretch/>
        </p:blipFill>
        <p:spPr>
          <a:xfrm>
            <a:off x="807336" y="4784653"/>
            <a:ext cx="13200026" cy="4565012"/>
          </a:xfrm>
          <a:prstGeom prst="rect">
            <a:avLst/>
          </a:prstGeom>
        </p:spPr>
      </p:pic>
      <p:sp>
        <p:nvSpPr>
          <p:cNvPr id="12" name="TextBox 11">
            <a:extLst>
              <a:ext uri="{FF2B5EF4-FFF2-40B4-BE49-F238E27FC236}">
                <a16:creationId xmlns:a16="http://schemas.microsoft.com/office/drawing/2014/main" id="{43D3C6EF-674D-9AF7-53D8-25AAC548BEA7}"/>
              </a:ext>
            </a:extLst>
          </p:cNvPr>
          <p:cNvSpPr txBox="1"/>
          <p:nvPr/>
        </p:nvSpPr>
        <p:spPr>
          <a:xfrm>
            <a:off x="1071187" y="7067159"/>
            <a:ext cx="15656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Kelvin</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Content Placeholder 4">
            <a:extLst>
              <a:ext uri="{FF2B5EF4-FFF2-40B4-BE49-F238E27FC236}">
                <a16:creationId xmlns:a16="http://schemas.microsoft.com/office/drawing/2014/main" id="{B746EB81-5C7F-AF57-3DD5-20347295AD64}"/>
              </a:ext>
            </a:extLst>
          </p:cNvPr>
          <p:cNvSpPr txBox="1">
            <a:spLocks/>
          </p:cNvSpPr>
          <p:nvPr/>
        </p:nvSpPr>
        <p:spPr>
          <a:xfrm>
            <a:off x="14502808" y="3292256"/>
            <a:ext cx="9569303" cy="6057409"/>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sz="4800" dirty="0">
                <a:solidFill>
                  <a:schemeClr val="bg1"/>
                </a:solidFill>
              </a:rPr>
              <a:t>Evan Crites (McQueen Lab, PARADIM)</a:t>
            </a:r>
          </a:p>
          <a:p>
            <a:pPr hangingPunct="1"/>
            <a:r>
              <a:rPr lang="en-US" sz="4800" dirty="0">
                <a:solidFill>
                  <a:schemeClr val="bg1"/>
                </a:solidFill>
              </a:rPr>
              <a:t>Maggie </a:t>
            </a:r>
            <a:r>
              <a:rPr lang="en-US" sz="4800" dirty="0" err="1">
                <a:solidFill>
                  <a:schemeClr val="bg1"/>
                </a:solidFill>
              </a:rPr>
              <a:t>Eminizer</a:t>
            </a:r>
            <a:r>
              <a:rPr lang="en-US" sz="4800" dirty="0">
                <a:solidFill>
                  <a:schemeClr val="bg1"/>
                </a:solidFill>
              </a:rPr>
              <a:t> (IDIES)</a:t>
            </a:r>
          </a:p>
          <a:p>
            <a:pPr hangingPunct="1"/>
            <a:r>
              <a:rPr lang="en-US" sz="4800" dirty="0">
                <a:solidFill>
                  <a:schemeClr val="bg1"/>
                </a:solidFill>
              </a:rPr>
              <a:t>NSF Awards #2039380 (PARADIM) and #2129051 (</a:t>
            </a:r>
            <a:r>
              <a:rPr lang="en-US" sz="4800" dirty="0" err="1">
                <a:solidFill>
                  <a:schemeClr val="bg1"/>
                </a:solidFill>
              </a:rPr>
              <a:t>VariMat</a:t>
            </a:r>
            <a:r>
              <a:rPr lang="en-US" sz="4800" dirty="0">
                <a:solidFill>
                  <a:schemeClr val="bg1"/>
                </a:solidFill>
              </a:rPr>
              <a:t>)</a:t>
            </a:r>
          </a:p>
        </p:txBody>
      </p:sp>
      <p:sp>
        <p:nvSpPr>
          <p:cNvPr id="15" name="Title 2">
            <a:extLst>
              <a:ext uri="{FF2B5EF4-FFF2-40B4-BE49-F238E27FC236}">
                <a16:creationId xmlns:a16="http://schemas.microsoft.com/office/drawing/2014/main" id="{BEA239CD-B519-9395-014A-9EAD88F39333}"/>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Acknowledgements</a:t>
            </a:r>
            <a:endParaRPr lang="en-US" sz="9600" dirty="0">
              <a:solidFill>
                <a:schemeClr val="bg2"/>
              </a:solidFill>
            </a:endParaRPr>
          </a:p>
        </p:txBody>
      </p:sp>
    </p:spTree>
    <p:extLst>
      <p:ext uri="{BB962C8B-B14F-4D97-AF65-F5344CB8AC3E}">
        <p14:creationId xmlns:p14="http://schemas.microsoft.com/office/powerpoint/2010/main" val="2353742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3942EE-ADFF-3DE8-7D7E-D75029190C14}"/>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0A6228D4-E8B3-AAD7-C5BA-7ACED0FA5AA2}"/>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Camera Motion</a:t>
            </a:r>
          </a:p>
        </p:txBody>
      </p:sp>
    </p:spTree>
    <p:extLst>
      <p:ext uri="{BB962C8B-B14F-4D97-AF65-F5344CB8AC3E}">
        <p14:creationId xmlns:p14="http://schemas.microsoft.com/office/powerpoint/2010/main" val="155171975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9C5577-F9AD-40D9-7036-B4C21D7390AD}"/>
              </a:ext>
            </a:extLst>
          </p:cNvPr>
          <p:cNvSpPr>
            <a:spLocks noGrp="1"/>
          </p:cNvSpPr>
          <p:nvPr>
            <p:ph type="sldNum" sz="quarter" idx="2"/>
          </p:nvPr>
        </p:nvSpPr>
        <p:spPr/>
        <p:txBody>
          <a:bodyPr/>
          <a:lstStyle/>
          <a:p>
            <a:fld id="{86CB4B4D-7CA3-9044-876B-883B54F8677D}" type="slidenum">
              <a:rPr lang="en-US" smtClean="0"/>
              <a:t>23</a:t>
            </a:fld>
            <a:endParaRPr lang="en-US"/>
          </a:p>
        </p:txBody>
      </p:sp>
      <p:pic>
        <p:nvPicPr>
          <p:cNvPr id="5" name="Picture 4" descr="A diagram of a computer&#10;&#10;Description automatically generated">
            <a:extLst>
              <a:ext uri="{FF2B5EF4-FFF2-40B4-BE49-F238E27FC236}">
                <a16:creationId xmlns:a16="http://schemas.microsoft.com/office/drawing/2014/main" id="{59A3252F-F648-8EFC-556C-4A12AE7CC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3" y="953342"/>
            <a:ext cx="22081234" cy="10850732"/>
          </a:xfrm>
          <a:prstGeom prst="rect">
            <a:avLst/>
          </a:prstGeom>
        </p:spPr>
      </p:pic>
    </p:spTree>
    <p:extLst>
      <p:ext uri="{BB962C8B-B14F-4D97-AF65-F5344CB8AC3E}">
        <p14:creationId xmlns:p14="http://schemas.microsoft.com/office/powerpoint/2010/main" val="28890345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descr="A machine on a table&#10;&#10;Description automatically generated">
            <a:extLst>
              <a:ext uri="{FF2B5EF4-FFF2-40B4-BE49-F238E27FC236}">
                <a16:creationId xmlns:a16="http://schemas.microsoft.com/office/drawing/2014/main" id="{5B60640E-6F72-2536-48AD-07BB6706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566304"/>
            <a:ext cx="15129164" cy="11346874"/>
          </a:xfrm>
          <a:prstGeom prst="rect">
            <a:avLst/>
          </a:prstGeom>
        </p:spPr>
      </p:pic>
    </p:spTree>
    <p:extLst>
      <p:ext uri="{BB962C8B-B14F-4D97-AF65-F5344CB8AC3E}">
        <p14:creationId xmlns:p14="http://schemas.microsoft.com/office/powerpoint/2010/main" val="16841788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0E3767-CA9E-AD8A-3DF9-83D938A43719}"/>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Diagram of a threaded rod and motor&#10;&#10;Description automatically generated">
            <a:extLst>
              <a:ext uri="{FF2B5EF4-FFF2-40B4-BE49-F238E27FC236}">
                <a16:creationId xmlns:a16="http://schemas.microsoft.com/office/drawing/2014/main" id="{E605B516-584B-D22D-AD03-6E43CE7D4FC7}"/>
              </a:ext>
            </a:extLst>
          </p:cNvPr>
          <p:cNvPicPr>
            <a:picLocks noChangeAspect="1"/>
          </p:cNvPicPr>
          <p:nvPr/>
        </p:nvPicPr>
        <p:blipFill rotWithShape="1">
          <a:blip r:embed="rId3">
            <a:extLst>
              <a:ext uri="{28A0092B-C50C-407E-A947-70E740481C1C}">
                <a14:useLocalDpi xmlns:a14="http://schemas.microsoft.com/office/drawing/2010/main" val="0"/>
              </a:ext>
            </a:extLst>
          </a:blip>
          <a:srcRect t="11192" r="12699" b="9400"/>
          <a:stretch/>
        </p:blipFill>
        <p:spPr>
          <a:xfrm>
            <a:off x="6373091" y="458458"/>
            <a:ext cx="11637818" cy="11496756"/>
          </a:xfrm>
          <a:prstGeom prst="rect">
            <a:avLst/>
          </a:prstGeom>
        </p:spPr>
      </p:pic>
    </p:spTree>
    <p:extLst>
      <p:ext uri="{BB962C8B-B14F-4D97-AF65-F5344CB8AC3E}">
        <p14:creationId xmlns:p14="http://schemas.microsoft.com/office/powerpoint/2010/main" val="68042358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45B19-F4C8-C210-7EF0-E2D8549C7404}"/>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4" name="Picture 3" descr="A diagram of a raspberry pi&#10;&#10;Description automatically generated">
            <a:extLst>
              <a:ext uri="{FF2B5EF4-FFF2-40B4-BE49-F238E27FC236}">
                <a16:creationId xmlns:a16="http://schemas.microsoft.com/office/drawing/2014/main" id="{8A3C4A26-03B0-F270-4D23-55B25B374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18" y="967529"/>
            <a:ext cx="21743564" cy="10448616"/>
          </a:xfrm>
          <a:prstGeom prst="rect">
            <a:avLst/>
          </a:prstGeom>
        </p:spPr>
      </p:pic>
    </p:spTree>
    <p:extLst>
      <p:ext uri="{BB962C8B-B14F-4D97-AF65-F5344CB8AC3E}">
        <p14:creationId xmlns:p14="http://schemas.microsoft.com/office/powerpoint/2010/main" val="19359983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6A26A9-D738-FE33-1097-006035CB0208}"/>
              </a:ext>
            </a:extLst>
          </p:cNvPr>
          <p:cNvSpPr>
            <a:spLocks noGrp="1"/>
          </p:cNvSpPr>
          <p:nvPr>
            <p:ph type="sldNum" sz="quarter" idx="2"/>
          </p:nvPr>
        </p:nvSpPr>
        <p:spPr/>
        <p:txBody>
          <a:bodyPr/>
          <a:lstStyle/>
          <a:p>
            <a:fld id="{86CB4B4D-7CA3-9044-876B-883B54F8677D}" type="slidenum">
              <a:rPr lang="en-US" smtClean="0"/>
              <a:t>27</a:t>
            </a:fld>
            <a:endParaRPr lang="en-US"/>
          </a:p>
        </p:txBody>
      </p:sp>
      <p:sp>
        <p:nvSpPr>
          <p:cNvPr id="3" name="Title 2">
            <a:extLst>
              <a:ext uri="{FF2B5EF4-FFF2-40B4-BE49-F238E27FC236}">
                <a16:creationId xmlns:a16="http://schemas.microsoft.com/office/drawing/2014/main" id="{0DE47233-B2DD-34FB-1AB9-1DCCBC809D8C}"/>
              </a:ext>
            </a:extLst>
          </p:cNvPr>
          <p:cNvSpPr txBox="1">
            <a:spLocks/>
          </p:cNvSpPr>
          <p:nvPr/>
        </p:nvSpPr>
        <p:spPr>
          <a:xfrm>
            <a:off x="1778000" y="2298700"/>
            <a:ext cx="20828000" cy="4648200"/>
          </a:xfrm>
          <a:prstGeom prst="rect">
            <a:avLst/>
          </a:prstGeom>
        </p:spPr>
        <p:txBody>
          <a:bodyPr anchor="b" anchorCtr="0"/>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dirty="0">
                <a:solidFill>
                  <a:schemeClr val="bg1"/>
                </a:solidFill>
              </a:rPr>
              <a:t>Extra Slides – Streaming</a:t>
            </a:r>
          </a:p>
        </p:txBody>
      </p:sp>
    </p:spTree>
    <p:extLst>
      <p:ext uri="{BB962C8B-B14F-4D97-AF65-F5344CB8AC3E}">
        <p14:creationId xmlns:p14="http://schemas.microsoft.com/office/powerpoint/2010/main" val="2009410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5" name="Picture 4" descr="A diagram of a diagram of a watchdog&#10;&#10;Description automatically generated">
            <a:extLst>
              <a:ext uri="{FF2B5EF4-FFF2-40B4-BE49-F238E27FC236}">
                <a16:creationId xmlns:a16="http://schemas.microsoft.com/office/drawing/2014/main" id="{B4C50399-CBD9-AB71-0BF2-96684DDFF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96" y="560463"/>
            <a:ext cx="18900408" cy="11326636"/>
          </a:xfrm>
          <a:prstGeom prst="rect">
            <a:avLst/>
          </a:prstGeom>
        </p:spPr>
      </p:pic>
      <p:sp>
        <p:nvSpPr>
          <p:cNvPr id="4" name="Rectangle 3">
            <a:extLst>
              <a:ext uri="{FF2B5EF4-FFF2-40B4-BE49-F238E27FC236}">
                <a16:creationId xmlns:a16="http://schemas.microsoft.com/office/drawing/2014/main" id="{6E995198-1711-AE91-468A-71FE8FC9D355}"/>
              </a:ext>
            </a:extLst>
          </p:cNvPr>
          <p:cNvSpPr/>
          <p:nvPr/>
        </p:nvSpPr>
        <p:spPr>
          <a:xfrm>
            <a:off x="4338084" y="7485321"/>
            <a:ext cx="4742121"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97B2AB5A-4CA5-572A-DF87-D4F62C849C9E}"/>
              </a:ext>
            </a:extLst>
          </p:cNvPr>
          <p:cNvSpPr/>
          <p:nvPr/>
        </p:nvSpPr>
        <p:spPr>
          <a:xfrm>
            <a:off x="9080206" y="7485321"/>
            <a:ext cx="7017487"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8C81A228-11CE-2B67-FCAD-FB7E5603BF04}"/>
              </a:ext>
            </a:extLst>
          </p:cNvPr>
          <p:cNvSpPr/>
          <p:nvPr/>
        </p:nvSpPr>
        <p:spPr>
          <a:xfrm>
            <a:off x="15778717" y="7485321"/>
            <a:ext cx="5849644"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38257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7" name="Picture 6" descr="A diagram of a data processing process&#10;&#10;Description automatically generated">
            <a:extLst>
              <a:ext uri="{FF2B5EF4-FFF2-40B4-BE49-F238E27FC236}">
                <a16:creationId xmlns:a16="http://schemas.microsoft.com/office/drawing/2014/main" id="{A0FEDE7C-8355-0A3B-4602-782A3C4F8767}"/>
              </a:ext>
            </a:extLst>
          </p:cNvPr>
          <p:cNvPicPr>
            <a:picLocks noChangeAspect="1"/>
          </p:cNvPicPr>
          <p:nvPr/>
        </p:nvPicPr>
        <p:blipFill rotWithShape="1">
          <a:blip r:embed="rId3">
            <a:extLst>
              <a:ext uri="{28A0092B-C50C-407E-A947-70E740481C1C}">
                <a14:useLocalDpi xmlns:a14="http://schemas.microsoft.com/office/drawing/2010/main" val="0"/>
              </a:ext>
            </a:extLst>
          </a:blip>
          <a:srcRect t="11900" b="9401"/>
          <a:stretch/>
        </p:blipFill>
        <p:spPr>
          <a:xfrm>
            <a:off x="1116614" y="1593273"/>
            <a:ext cx="22138072" cy="9407236"/>
          </a:xfrm>
          <a:prstGeom prst="rect">
            <a:avLst/>
          </a:prstGeom>
        </p:spPr>
      </p:pic>
      <p:sp>
        <p:nvSpPr>
          <p:cNvPr id="3" name="Rectangle 2">
            <a:extLst>
              <a:ext uri="{FF2B5EF4-FFF2-40B4-BE49-F238E27FC236}">
                <a16:creationId xmlns:a16="http://schemas.microsoft.com/office/drawing/2014/main" id="{E46A95ED-24A2-7F39-5023-53057A34F001}"/>
              </a:ext>
            </a:extLst>
          </p:cNvPr>
          <p:cNvSpPr/>
          <p:nvPr/>
        </p:nvSpPr>
        <p:spPr>
          <a:xfrm>
            <a:off x="8995145" y="6858000"/>
            <a:ext cx="6315739" cy="372139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DE0D1BC-4C07-EEBC-BA3A-52FF9025B8C1}"/>
              </a:ext>
            </a:extLst>
          </p:cNvPr>
          <p:cNvSpPr/>
          <p:nvPr/>
        </p:nvSpPr>
        <p:spPr>
          <a:xfrm>
            <a:off x="15310884" y="2575496"/>
            <a:ext cx="7676707" cy="70576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BABA6D93-8BFE-5CE9-174B-A9969AE6155D}"/>
              </a:ext>
            </a:extLst>
          </p:cNvPr>
          <p:cNvSpPr/>
          <p:nvPr/>
        </p:nvSpPr>
        <p:spPr>
          <a:xfrm>
            <a:off x="8569842" y="1892595"/>
            <a:ext cx="6741042" cy="496540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003235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7DD32-B1FC-74B9-E1BE-081AB922E78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1" name="Title 2">
            <a:extLst>
              <a:ext uri="{FF2B5EF4-FFF2-40B4-BE49-F238E27FC236}">
                <a16:creationId xmlns:a16="http://schemas.microsoft.com/office/drawing/2014/main" id="{EF3270C2-53EA-A6E3-A395-80E3775F9A7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Digital Twins</a:t>
            </a:r>
          </a:p>
        </p:txBody>
      </p:sp>
      <p:pic>
        <p:nvPicPr>
          <p:cNvPr id="2050" name="Picture 2">
            <a:extLst>
              <a:ext uri="{FF2B5EF4-FFF2-40B4-BE49-F238E27FC236}">
                <a16:creationId xmlns:a16="http://schemas.microsoft.com/office/drawing/2014/main" id="{C8335CDA-3AB7-97F7-F671-E71B6D6A7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633" y="2317964"/>
            <a:ext cx="16742734" cy="987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5153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BE657-56F9-25EF-059F-EA4EE1D94DA3}"/>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4" name="Picture 3" descr="A diagram of a data processing process&#10;&#10;Description automatically generated">
            <a:extLst>
              <a:ext uri="{FF2B5EF4-FFF2-40B4-BE49-F238E27FC236}">
                <a16:creationId xmlns:a16="http://schemas.microsoft.com/office/drawing/2014/main" id="{6FAF4FE3-379D-4BC8-983E-1CA1C9A0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673804"/>
            <a:ext cx="22167272" cy="10871638"/>
          </a:xfrm>
          <a:prstGeom prst="rect">
            <a:avLst/>
          </a:prstGeom>
        </p:spPr>
      </p:pic>
    </p:spTree>
    <p:extLst>
      <p:ext uri="{BB962C8B-B14F-4D97-AF65-F5344CB8AC3E}">
        <p14:creationId xmlns:p14="http://schemas.microsoft.com/office/powerpoint/2010/main" val="729806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3726E-47C2-D899-5E66-A2002B6F2BE1}"/>
              </a:ext>
            </a:extLst>
          </p:cNvPr>
          <p:cNvSpPr>
            <a:spLocks noGrp="1"/>
          </p:cNvSpPr>
          <p:nvPr>
            <p:ph type="sldNum" sz="quarter" idx="2"/>
          </p:nvPr>
        </p:nvSpPr>
        <p:spPr/>
        <p:txBody>
          <a:bodyPr/>
          <a:lstStyle/>
          <a:p>
            <a:fld id="{86CB4B4D-7CA3-9044-876B-883B54F8677D}" type="slidenum">
              <a:rPr lang="en-US" smtClean="0"/>
              <a:t>4</a:t>
            </a:fld>
            <a:endParaRPr lang="en-US"/>
          </a:p>
        </p:txBody>
      </p:sp>
      <p:pic>
        <p:nvPicPr>
          <p:cNvPr id="4" name="Picture 3" descr="Diagram of a diagram of a structure&#10;&#10;Description automatically generated">
            <a:extLst>
              <a:ext uri="{FF2B5EF4-FFF2-40B4-BE49-F238E27FC236}">
                <a16:creationId xmlns:a16="http://schemas.microsoft.com/office/drawing/2014/main" id="{E318BA1B-7EC6-2285-E8F8-F039D946B9A7}"/>
              </a:ext>
            </a:extLst>
          </p:cNvPr>
          <p:cNvPicPr>
            <a:picLocks noChangeAspect="1"/>
          </p:cNvPicPr>
          <p:nvPr/>
        </p:nvPicPr>
        <p:blipFill rotWithShape="1">
          <a:blip r:embed="rId2">
            <a:extLst>
              <a:ext uri="{28A0092B-C50C-407E-A947-70E740481C1C}">
                <a14:useLocalDpi xmlns:a14="http://schemas.microsoft.com/office/drawing/2010/main" val="0"/>
              </a:ext>
            </a:extLst>
          </a:blip>
          <a:srcRect r="45274"/>
          <a:stretch/>
        </p:blipFill>
        <p:spPr>
          <a:xfrm>
            <a:off x="1851887" y="602889"/>
            <a:ext cx="10333763" cy="10690224"/>
          </a:xfrm>
          <a:prstGeom prst="rect">
            <a:avLst/>
          </a:prstGeom>
        </p:spPr>
      </p:pic>
      <p:sp>
        <p:nvSpPr>
          <p:cNvPr id="5" name="TextBox 4">
            <a:extLst>
              <a:ext uri="{FF2B5EF4-FFF2-40B4-BE49-F238E27FC236}">
                <a16:creationId xmlns:a16="http://schemas.microsoft.com/office/drawing/2014/main" id="{4D824EA5-32A5-AAE2-3501-F689A7B54D34}"/>
              </a:ext>
            </a:extLst>
          </p:cNvPr>
          <p:cNvSpPr txBox="1"/>
          <p:nvPr/>
        </p:nvSpPr>
        <p:spPr>
          <a:xfrm>
            <a:off x="195455" y="11293113"/>
            <a:ext cx="105097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Scott S. </a:t>
            </a:r>
            <a:r>
              <a:rPr kumimoji="0" lang="en-US" sz="2800" b="1" i="0" u="none" strike="noStrike" cap="none" spc="0" normalizeH="0" baseline="0" dirty="0" err="1">
                <a:ln>
                  <a:noFill/>
                </a:ln>
                <a:solidFill>
                  <a:schemeClr val="bg1"/>
                </a:solidFill>
                <a:effectLst/>
                <a:uFillTx/>
                <a:latin typeface="Helvetica Neue"/>
                <a:ea typeface="Helvetica Neue"/>
                <a:cs typeface="Helvetica Neue"/>
                <a:sym typeface="Helvetica Neue"/>
              </a:rPr>
              <a:t>Dossa</a:t>
            </a: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rPr>
              <a:t>, Jeffrey J. Derby</a:t>
            </a:r>
          </a:p>
          <a:p>
            <a:pPr marL="0" marR="0" indent="0" algn="l" defTabSz="8255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hlinkClick r:id="rId3"/>
              </a:rPr>
              <a:t>https://doi.org/10.1016/j.jcrysgro.2022.126723</a:t>
            </a:r>
            <a:endParaRPr kumimoji="0" lang="en-US" sz="2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pic>
        <p:nvPicPr>
          <p:cNvPr id="8" name="Picture 7" descr="Diagram of a diagram of a structure&#10;&#10;Description automatically generated">
            <a:extLst>
              <a:ext uri="{FF2B5EF4-FFF2-40B4-BE49-F238E27FC236}">
                <a16:creationId xmlns:a16="http://schemas.microsoft.com/office/drawing/2014/main" id="{9E8AE932-9DBE-4CE9-4185-77FAD73E7FB5}"/>
              </a:ext>
            </a:extLst>
          </p:cNvPr>
          <p:cNvPicPr>
            <a:picLocks noChangeAspect="1"/>
          </p:cNvPicPr>
          <p:nvPr/>
        </p:nvPicPr>
        <p:blipFill rotWithShape="1">
          <a:blip r:embed="rId2">
            <a:extLst>
              <a:ext uri="{28A0092B-C50C-407E-A947-70E740481C1C}">
                <a14:useLocalDpi xmlns:a14="http://schemas.microsoft.com/office/drawing/2010/main" val="0"/>
              </a:ext>
            </a:extLst>
          </a:blip>
          <a:srcRect l="54595"/>
          <a:stretch/>
        </p:blipFill>
        <p:spPr>
          <a:xfrm>
            <a:off x="13958334" y="602889"/>
            <a:ext cx="8573779" cy="10690224"/>
          </a:xfrm>
          <a:prstGeom prst="rect">
            <a:avLst/>
          </a:prstGeom>
        </p:spPr>
      </p:pic>
    </p:spTree>
    <p:extLst>
      <p:ext uri="{BB962C8B-B14F-4D97-AF65-F5344CB8AC3E}">
        <p14:creationId xmlns:p14="http://schemas.microsoft.com/office/powerpoint/2010/main" val="30849050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7386F-AD0F-3AC2-ADE5-85C0541422B7}"/>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Slide Number Placeholder 1">
            <a:extLst>
              <a:ext uri="{FF2B5EF4-FFF2-40B4-BE49-F238E27FC236}">
                <a16:creationId xmlns:a16="http://schemas.microsoft.com/office/drawing/2014/main" id="{52D73CE3-B8DE-F821-356A-4962005B5F95}"/>
              </a:ext>
            </a:extLst>
          </p:cNvPr>
          <p:cNvSpPr txBox="1">
            <a:spLocks/>
          </p:cNvSpPr>
          <p:nvPr/>
        </p:nvSpPr>
        <p:spPr>
          <a:xfrm>
            <a:off x="11959031" y="13081000"/>
            <a:ext cx="453238" cy="461059"/>
          </a:xfrm>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5</a:t>
            </a:fld>
            <a:endParaRPr lang="en-US"/>
          </a:p>
        </p:txBody>
      </p:sp>
      <p:pic>
        <p:nvPicPr>
          <p:cNvPr id="7" name="Picture 6" descr="A diagram of a heat wave&#10;&#10;Description automatically generated">
            <a:extLst>
              <a:ext uri="{FF2B5EF4-FFF2-40B4-BE49-F238E27FC236}">
                <a16:creationId xmlns:a16="http://schemas.microsoft.com/office/drawing/2014/main" id="{A6A803EE-BF2E-417D-40BA-4C6E4B50F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302" y="2320506"/>
            <a:ext cx="8508095" cy="9441586"/>
          </a:xfrm>
          <a:prstGeom prst="rect">
            <a:avLst/>
          </a:prstGeom>
        </p:spPr>
      </p:pic>
      <p:sp>
        <p:nvSpPr>
          <p:cNvPr id="8" name="TextBox 7">
            <a:extLst>
              <a:ext uri="{FF2B5EF4-FFF2-40B4-BE49-F238E27FC236}">
                <a16:creationId xmlns:a16="http://schemas.microsoft.com/office/drawing/2014/main" id="{B35D2941-BE49-6ACE-51EE-CD4E79478044}"/>
              </a:ext>
            </a:extLst>
          </p:cNvPr>
          <p:cNvSpPr txBox="1"/>
          <p:nvPr/>
        </p:nvSpPr>
        <p:spPr>
          <a:xfrm>
            <a:off x="259052" y="11233742"/>
            <a:ext cx="756777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200" dirty="0">
                <a:solidFill>
                  <a:schemeClr val="bg2"/>
                </a:solidFill>
                <a:effectLst/>
              </a:rPr>
              <a:t>Scott S. </a:t>
            </a:r>
            <a:r>
              <a:rPr lang="en-US" sz="3200" dirty="0" err="1">
                <a:solidFill>
                  <a:schemeClr val="bg2"/>
                </a:solidFill>
                <a:effectLst/>
              </a:rPr>
              <a:t>Dossa</a:t>
            </a:r>
            <a:r>
              <a:rPr lang="en-US" sz="3200" dirty="0">
                <a:solidFill>
                  <a:schemeClr val="bg2"/>
                </a:solidFill>
              </a:rPr>
              <a:t>,</a:t>
            </a:r>
            <a:r>
              <a:rPr lang="en-US" sz="3200" b="0" i="0" dirty="0">
                <a:solidFill>
                  <a:schemeClr val="bg2"/>
                </a:solidFill>
                <a:effectLst/>
                <a:latin typeface="ElsevierSans"/>
              </a:rPr>
              <a:t> </a:t>
            </a:r>
            <a:r>
              <a:rPr lang="en-US" sz="3200" dirty="0">
                <a:solidFill>
                  <a:schemeClr val="bg2"/>
                </a:solidFill>
                <a:effectLst/>
              </a:rPr>
              <a:t>Jeffrey J. Derby</a:t>
            </a:r>
            <a:endParaRPr lang="en-US" sz="3200" b="0" i="0" u="none" strike="noStrike" dirty="0">
              <a:solidFill>
                <a:schemeClr val="bg2"/>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endParaRPr>
          </a:p>
          <a:p>
            <a:pPr marL="0" marR="0" indent="0" algn="ctr" defTabSz="825500" rtl="0" fontAlgn="auto" latinLnBrk="0" hangingPunct="0">
              <a:lnSpc>
                <a:spcPct val="100000"/>
              </a:lnSpc>
              <a:spcBef>
                <a:spcPts val="0"/>
              </a:spcBef>
              <a:spcAft>
                <a:spcPts val="0"/>
              </a:spcAft>
              <a:buClrTx/>
              <a:buSzTx/>
              <a:buFontTx/>
              <a:buNone/>
              <a:tabLst/>
            </a:pPr>
            <a:r>
              <a:rPr lang="en-US" b="0" i="0" u="none" strike="noStrike" dirty="0">
                <a:solidFill>
                  <a:srgbClr val="0000FF"/>
                </a:solidFill>
                <a:effectLst/>
                <a:latin typeface="ElsevierSans"/>
                <a:hlinkClick r:id="rId4" tooltip="Persistent link using digital object identifier">
                  <a:extLst>
                    <a:ext uri="{A12FA001-AC4F-418D-AE19-62706E023703}">
                      <ahyp:hlinkClr xmlns:ahyp="http://schemas.microsoft.com/office/drawing/2018/hyperlinkcolor" val="tx"/>
                    </a:ext>
                  </a:extLst>
                </a:hlinkClick>
              </a:rPr>
              <a:t>https://doi.org/10.1016/j.jcrysgro.2022.126723</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itle 2">
            <a:extLst>
              <a:ext uri="{FF2B5EF4-FFF2-40B4-BE49-F238E27FC236}">
                <a16:creationId xmlns:a16="http://schemas.microsoft.com/office/drawing/2014/main" id="{230156D1-1EC6-4D75-6E16-1B4A24E52A12}"/>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Modeling </a:t>
            </a:r>
            <a:r>
              <a:rPr lang="en-US" sz="9600" dirty="0">
                <a:solidFill>
                  <a:schemeClr val="bg2"/>
                </a:solidFill>
              </a:rPr>
              <a:t>– NaNO</a:t>
            </a:r>
            <a:r>
              <a:rPr lang="en-US" sz="9600" baseline="-25000" dirty="0">
                <a:solidFill>
                  <a:schemeClr val="bg2"/>
                </a:solidFill>
              </a:rPr>
              <a:t>3</a:t>
            </a:r>
            <a:endParaRPr lang="en-US" sz="9600" dirty="0">
              <a:solidFill>
                <a:schemeClr val="bg2"/>
              </a:solidFill>
            </a:endParaRPr>
          </a:p>
        </p:txBody>
      </p:sp>
      <p:pic>
        <p:nvPicPr>
          <p:cNvPr id="11" name="Picture 10" descr="A math equations with black text&#10;&#10;Description automatically generated with medium confidence">
            <a:extLst>
              <a:ext uri="{FF2B5EF4-FFF2-40B4-BE49-F238E27FC236}">
                <a16:creationId xmlns:a16="http://schemas.microsoft.com/office/drawing/2014/main" id="{E3A25675-2D33-A2C7-5019-611B7DC21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0765" y="4476679"/>
            <a:ext cx="5477426" cy="1424764"/>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5725944A-2EB5-DA6F-09E2-2656D7F40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5204" y="6522078"/>
            <a:ext cx="5568548" cy="901948"/>
          </a:xfrm>
          <a:prstGeom prst="rect">
            <a:avLst/>
          </a:prstGeom>
        </p:spPr>
      </p:pic>
      <p:pic>
        <p:nvPicPr>
          <p:cNvPr id="15" name="Picture 14" descr="A black and white math symbol&#10;&#10;Description automatically generated">
            <a:extLst>
              <a:ext uri="{FF2B5EF4-FFF2-40B4-BE49-F238E27FC236}">
                <a16:creationId xmlns:a16="http://schemas.microsoft.com/office/drawing/2014/main" id="{5F9E4742-5BEA-78F9-DE4D-7C975FCDF6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36128" y="7895272"/>
            <a:ext cx="1926700" cy="790442"/>
          </a:xfrm>
          <a:prstGeom prst="rect">
            <a:avLst/>
          </a:prstGeom>
        </p:spPr>
      </p:pic>
    </p:spTree>
    <p:extLst>
      <p:ext uri="{BB962C8B-B14F-4D97-AF65-F5344CB8AC3E}">
        <p14:creationId xmlns:p14="http://schemas.microsoft.com/office/powerpoint/2010/main" val="1092303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6D937-7FA6-94E7-9C83-F37D44375C71}"/>
              </a:ext>
            </a:extLst>
          </p:cNvPr>
          <p:cNvSpPr>
            <a:spLocks noGrp="1"/>
          </p:cNvSpPr>
          <p:nvPr>
            <p:ph type="sldNum" sz="quarter" idx="2"/>
          </p:nvPr>
        </p:nvSpPr>
        <p:spPr/>
        <p:txBody>
          <a:bodyPr/>
          <a:lstStyle/>
          <a:p>
            <a:fld id="{86CB4B4D-7CA3-9044-876B-883B54F8677D}" type="slidenum">
              <a:rPr lang="en-US" smtClean="0"/>
              <a:t>6</a:t>
            </a:fld>
            <a:endParaRPr lang="en-US"/>
          </a:p>
        </p:txBody>
      </p:sp>
      <p:sp>
        <p:nvSpPr>
          <p:cNvPr id="3" name="Title 2">
            <a:extLst>
              <a:ext uri="{FF2B5EF4-FFF2-40B4-BE49-F238E27FC236}">
                <a16:creationId xmlns:a16="http://schemas.microsoft.com/office/drawing/2014/main" id="{9A00507D-227D-75C9-27B0-5D9CFC60117F}"/>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Research Question</a:t>
            </a:r>
            <a:endParaRPr lang="en-US" sz="9600" dirty="0">
              <a:solidFill>
                <a:schemeClr val="bg2"/>
              </a:solidFill>
            </a:endParaRPr>
          </a:p>
        </p:txBody>
      </p:sp>
      <p:sp>
        <p:nvSpPr>
          <p:cNvPr id="4" name="TextBox 3">
            <a:extLst>
              <a:ext uri="{FF2B5EF4-FFF2-40B4-BE49-F238E27FC236}">
                <a16:creationId xmlns:a16="http://schemas.microsoft.com/office/drawing/2014/main" id="{E5E3E526-5518-D4F5-F447-32BBBF1943B6}"/>
              </a:ext>
            </a:extLst>
          </p:cNvPr>
          <p:cNvSpPr txBox="1"/>
          <p:nvPr/>
        </p:nvSpPr>
        <p:spPr>
          <a:xfrm>
            <a:off x="801803" y="5575598"/>
            <a:ext cx="2279309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bg1"/>
                </a:solidFill>
                <a:effectLst/>
                <a:uFillTx/>
                <a:latin typeface="Helvetica Neue"/>
                <a:ea typeface="Helvetica Neue"/>
                <a:cs typeface="Helvetica Neue"/>
                <a:sym typeface="Helvetica Neue"/>
              </a:rPr>
              <a:t>How can we collect temperature data from lab growths?</a:t>
            </a:r>
          </a:p>
        </p:txBody>
      </p:sp>
    </p:spTree>
    <p:extLst>
      <p:ext uri="{BB962C8B-B14F-4D97-AF65-F5344CB8AC3E}">
        <p14:creationId xmlns:p14="http://schemas.microsoft.com/office/powerpoint/2010/main" val="3985507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4" name="Picture 3">
            <a:extLst>
              <a:ext uri="{FF2B5EF4-FFF2-40B4-BE49-F238E27FC236}">
                <a16:creationId xmlns:a16="http://schemas.microsoft.com/office/drawing/2014/main" id="{331AC323-737A-CDAC-38D7-ED19B878B59C}"/>
              </a:ext>
            </a:extLst>
          </p:cNvPr>
          <p:cNvPicPr>
            <a:picLocks noChangeAspect="1"/>
          </p:cNvPicPr>
          <p:nvPr/>
        </p:nvPicPr>
        <p:blipFill>
          <a:blip r:embed="rId3"/>
          <a:stretch>
            <a:fillRect/>
          </a:stretch>
        </p:blipFill>
        <p:spPr>
          <a:xfrm>
            <a:off x="7861005" y="2527118"/>
            <a:ext cx="8661990" cy="9529346"/>
          </a:xfrm>
          <a:prstGeom prst="rect">
            <a:avLst/>
          </a:prstGeom>
        </p:spPr>
      </p:pic>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Hyperspectral Camera</a:t>
            </a:r>
            <a:endParaRPr lang="en-US" sz="9600" dirty="0">
              <a:solidFill>
                <a:schemeClr val="bg2"/>
              </a:solidFill>
            </a:endParaRPr>
          </a:p>
        </p:txBody>
      </p:sp>
    </p:spTree>
    <p:extLst>
      <p:ext uri="{BB962C8B-B14F-4D97-AF65-F5344CB8AC3E}">
        <p14:creationId xmlns:p14="http://schemas.microsoft.com/office/powerpoint/2010/main" val="4045555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C76CF-71B8-21F5-0E69-AD1578C8CF1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itle 2">
            <a:extLst>
              <a:ext uri="{FF2B5EF4-FFF2-40B4-BE49-F238E27FC236}">
                <a16:creationId xmlns:a16="http://schemas.microsoft.com/office/drawing/2014/main" id="{1CCD036D-0CFC-EFDE-141F-A0A4A54F2788}"/>
              </a:ext>
            </a:extLst>
          </p:cNvPr>
          <p:cNvSpPr txBox="1">
            <a:spLocks/>
          </p:cNvSpPr>
          <p:nvPr/>
        </p:nvSpPr>
        <p:spPr>
          <a:xfrm>
            <a:off x="1682750" y="173941"/>
            <a:ext cx="21031200" cy="2651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n-US" sz="9600" dirty="0">
                <a:solidFill>
                  <a:schemeClr val="bg1"/>
                </a:solidFill>
              </a:rPr>
              <a:t>What are the steps?</a:t>
            </a:r>
          </a:p>
        </p:txBody>
      </p:sp>
      <p:sp>
        <p:nvSpPr>
          <p:cNvPr id="3" name="Content Placeholder 4">
            <a:extLst>
              <a:ext uri="{FF2B5EF4-FFF2-40B4-BE49-F238E27FC236}">
                <a16:creationId xmlns:a16="http://schemas.microsoft.com/office/drawing/2014/main" id="{660D23C4-8A8E-5D83-9A21-C44EFCB52E51}"/>
              </a:ext>
            </a:extLst>
          </p:cNvPr>
          <p:cNvSpPr txBox="1">
            <a:spLocks/>
          </p:cNvSpPr>
          <p:nvPr/>
        </p:nvSpPr>
        <p:spPr>
          <a:xfrm>
            <a:off x="1676400" y="2825066"/>
            <a:ext cx="21031200" cy="8702675"/>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dirty="0">
                <a:solidFill>
                  <a:schemeClr val="bg1"/>
                </a:solidFill>
              </a:rPr>
              <a:t>Collect data</a:t>
            </a:r>
          </a:p>
        </p:txBody>
      </p:sp>
    </p:spTree>
    <p:extLst>
      <p:ext uri="{BB962C8B-B14F-4D97-AF65-F5344CB8AC3E}">
        <p14:creationId xmlns:p14="http://schemas.microsoft.com/office/powerpoint/2010/main" val="335654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2FF997-8E78-59D3-E464-B869C4355B60}"/>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 name="Picture 2" descr="A machine with many black and silver parts&#10;&#10;Description automatically generated">
            <a:extLst>
              <a:ext uri="{FF2B5EF4-FFF2-40B4-BE49-F238E27FC236}">
                <a16:creationId xmlns:a16="http://schemas.microsoft.com/office/drawing/2014/main" id="{19AF32CB-70B5-85C3-875D-E32860CF3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504825"/>
            <a:ext cx="15295418" cy="11471564"/>
          </a:xfrm>
          <a:prstGeom prst="rect">
            <a:avLst/>
          </a:prstGeom>
        </p:spPr>
      </p:pic>
      <p:sp>
        <p:nvSpPr>
          <p:cNvPr id="4" name="Oval 3">
            <a:extLst>
              <a:ext uri="{FF2B5EF4-FFF2-40B4-BE49-F238E27FC236}">
                <a16:creationId xmlns:a16="http://schemas.microsoft.com/office/drawing/2014/main" id="{F0ADD8F7-BDE1-74EC-D2DA-F59C0741B828}"/>
              </a:ext>
            </a:extLst>
          </p:cNvPr>
          <p:cNvSpPr/>
          <p:nvPr/>
        </p:nvSpPr>
        <p:spPr>
          <a:xfrm>
            <a:off x="5320145" y="3657600"/>
            <a:ext cx="3158837" cy="5929745"/>
          </a:xfrm>
          <a:prstGeom prst="ellipse">
            <a:avLst/>
          </a:prstGeom>
          <a:noFill/>
          <a:ln w="1270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884853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16906</TotalTime>
  <Words>836</Words>
  <Application>Microsoft Macintosh PowerPoint</Application>
  <PresentationFormat>Custom</PresentationFormat>
  <Paragraphs>107</Paragraphs>
  <Slides>30</Slides>
  <Notes>15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ElsevierSans</vt:lpstr>
      <vt:lpstr>Helvetica Neue</vt:lpstr>
      <vt:lpstr>Helvetica Neue Light</vt:lpstr>
      <vt:lpstr>Helvetica Neue Medium</vt:lpstr>
      <vt:lpstr>White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Naman Jaydeep Parikh</cp:lastModifiedBy>
  <cp:revision>46</cp:revision>
  <dcterms:modified xsi:type="dcterms:W3CDTF">2024-08-03T18:03:53Z</dcterms:modified>
</cp:coreProperties>
</file>